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6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6CD50-EAFE-4388-9846-7F0FAF46E7D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00EC0-20AD-496E-B55F-FB8A1FD50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0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00EC0-20AD-496E-B55F-FB8A1FD504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21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00EC0-20AD-496E-B55F-FB8A1FD504D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26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4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7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3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8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2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9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2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6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5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6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3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72D80-BA23-4230-A331-69D9AABB1CD1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50047-8F4E-418A-9C40-3ED0D9ABE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0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7962" y="4290772"/>
            <a:ext cx="873603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முனைவர் த.செல்வராசு</a:t>
            </a:r>
          </a:p>
          <a:p>
            <a:pPr algn="ctr">
              <a:spcAft>
                <a:spcPts val="600"/>
              </a:spcAft>
            </a:pPr>
            <a:r>
              <a:rPr 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இணைப்பேராசிரியர், முதுகலைத் தமிழாய்வுத்துறை</a:t>
            </a:r>
          </a:p>
          <a:p>
            <a:pPr algn="ctr">
              <a:spcAft>
                <a:spcPts val="600"/>
              </a:spcAft>
            </a:pPr>
            <a:r>
              <a:rPr 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ஜமால் முகமது கல்லூரி (த), திருச்சிராப்பள்ளி </a:t>
            </a:r>
            <a:r>
              <a:rPr lang="en-US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 620 020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407962" y="1229542"/>
            <a:ext cx="8526906" cy="1431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4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இளநிலை முதலாமாண்டு முதல் </a:t>
            </a:r>
            <a:r>
              <a:rPr lang="en-US" sz="24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பருவம்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குறியீடு: </a:t>
            </a:r>
            <a:r>
              <a:rPr lang="en-US" sz="24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20U1LT1</a:t>
            </a:r>
            <a:endParaRPr lang="en-US" sz="2400" b="1">
              <a:solidFill>
                <a:srgbClr val="00206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4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தாள்-1: </a:t>
            </a:r>
            <a:r>
              <a:rPr lang="en-US" sz="24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செய்யுள், சிறுகதை, பயன்பாட்டுத் தமிழ், இலக்கிய வரலாறு</a:t>
            </a:r>
            <a:endParaRPr lang="en-US" sz="24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7963" y="2872887"/>
            <a:ext cx="8736037" cy="10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அலகு – 4 பயன்பாட்டுத் தமிழ்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வலிமிகும் விதிகளின் தொகுப்பு</a:t>
            </a:r>
            <a:endParaRPr lang="en-US" sz="28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3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32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 smtClean="0"/>
              <a:t>19.     </a:t>
            </a:r>
            <a:r>
              <a:rPr lang="ta-IN" sz="1800" dirty="0" smtClean="0"/>
              <a:t> இகர ஈற்று வினையெச்சத்தின் பின்வரும் வல்லெழுத்து மிகும்.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</a:t>
            </a:r>
            <a:r>
              <a:rPr lang="en-US" sz="1800" dirty="0" smtClean="0"/>
              <a:t>    </a:t>
            </a:r>
            <a:r>
              <a:rPr lang="ta-IN" sz="1800" dirty="0" smtClean="0"/>
              <a:t> தேடி+கொண்டான் = தேடிக்கொண்டான்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</a:t>
            </a:r>
            <a:r>
              <a:rPr lang="en-US" sz="1800" dirty="0" smtClean="0"/>
              <a:t>    </a:t>
            </a:r>
            <a:r>
              <a:rPr lang="ta-IN" sz="1800" dirty="0" smtClean="0"/>
              <a:t> நாடி+சென்றான் = நாடிச்சென்றான்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</a:t>
            </a:r>
            <a:r>
              <a:rPr lang="en-US" sz="1800" dirty="0" smtClean="0"/>
              <a:t>    </a:t>
            </a:r>
            <a:r>
              <a:rPr lang="ta-IN" sz="1800" dirty="0" smtClean="0"/>
              <a:t> சொல்லி+தீர்த்தான் = சொல்லித்தீர்த்தான்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</a:t>
            </a:r>
            <a:r>
              <a:rPr lang="en-US" sz="1800" dirty="0" smtClean="0"/>
              <a:t>    </a:t>
            </a:r>
            <a:r>
              <a:rPr lang="ta-IN" sz="1800" dirty="0" smtClean="0"/>
              <a:t>எண்ணி+பார்த்தான் = எண்ணிப்பார்த்தான் 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r>
              <a:rPr lang="en-US" sz="1800" dirty="0" smtClean="0"/>
              <a:t>20. </a:t>
            </a:r>
            <a:r>
              <a:rPr lang="ta-IN" sz="1800" dirty="0" smtClean="0"/>
              <a:t>   இன்றி அன்றி என்னும் இகர ஈற்றுக் குறிப்பு வினையெச்சங்களின்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பின்வரும் வல்லெழுத்து மிகும்.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கேட்டாலன்றி+கொடேன் = கேட்டாலன்றிக் கொடேன்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துணையின்றி+செல்லேன் = துனையின்றிச் செல்லேன்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அவனின்றி+தீராது = அவனின்ற்றித் தீராது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படித்தாலன்றி+புரியாது = படித்தாலன்றிப் புரியாது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r>
              <a:rPr lang="en-US" sz="1800" dirty="0" smtClean="0"/>
              <a:t>21.</a:t>
            </a:r>
            <a:r>
              <a:rPr lang="ta-IN" sz="1800" dirty="0" smtClean="0"/>
              <a:t>    உகர ஈற்று வினையெச்சத்தில் வன்தொடர்க் குற்றியலுகர ஈறு 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வரின் வல்லெழுத்து மிகும்.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கற்று+கொடுத்தார் = கற்றுக் கொடுத்தார்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எடுத்து+சென்றார் = எடுத்துச் சென்றார்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முடித்து+தந்தான் = முடித்துத் தந்தான்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படித்து+பார்த்தாள் = படித்துப் பார்த்தாள்</a:t>
            </a:r>
          </a:p>
          <a:p>
            <a:pPr marL="0" indent="0">
              <a:buNone/>
            </a:pPr>
            <a:r>
              <a:rPr lang="ta-IN" sz="1600" dirty="0" smtClean="0"/>
              <a:t>           </a:t>
            </a:r>
            <a:r>
              <a:rPr lang="en-US" sz="1600" dirty="0" smtClean="0"/>
              <a:t>      </a:t>
            </a:r>
            <a:endParaRPr lang="ta-IN" sz="1600" dirty="0" smtClean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4724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6000" dirty="0" smtClean="0"/>
              <a:t>22. </a:t>
            </a:r>
            <a:r>
              <a:rPr lang="ta-IN" sz="6000" dirty="0" smtClean="0"/>
              <a:t>   ஆக என்னும் வினையெச்சத்தின் பின்வரும் வல்லெழுத்து மிகும்.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ஏற்பதாக+கூறினார் = ஏற்பதாகக் கூறினார் 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படிப்பதாக+சொன்னார் = படிப்பதாகச் சொன்னார் 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வருவதாக+தெரிகிறது = வருவதாகத் தெரிகிறது 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நடிப்பதாக+தெரிகிறது = நடிப்பதாகத் தெரிகிறது </a:t>
            </a:r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smtClean="0"/>
              <a:t>23.     </a:t>
            </a:r>
            <a:r>
              <a:rPr lang="ta-IN" sz="6000" smtClean="0"/>
              <a:t>யகர </a:t>
            </a:r>
            <a:r>
              <a:rPr lang="ta-IN" sz="6000" dirty="0" smtClean="0"/>
              <a:t>ஒற்றை இறுதியாக உடைய </a:t>
            </a:r>
            <a:r>
              <a:rPr lang="ta-IN" sz="6000" smtClean="0"/>
              <a:t>வினையெச்சங்களின் </a:t>
            </a:r>
            <a:r>
              <a:rPr lang="ta-IN" sz="6000" smtClean="0"/>
              <a:t>பின்வரும்</a:t>
            </a:r>
            <a:r>
              <a:rPr lang="en-US" sz="6000" smtClean="0"/>
              <a:t> </a:t>
            </a:r>
            <a:r>
              <a:rPr lang="ta-IN" sz="6000" smtClean="0"/>
              <a:t>வல்லெழுத்து </a:t>
            </a:r>
            <a:r>
              <a:rPr lang="en-US" sz="6000" smtClean="0"/>
              <a:t>  </a:t>
            </a:r>
          </a:p>
          <a:p>
            <a:pPr marL="0" indent="0">
              <a:buNone/>
            </a:pPr>
            <a:r>
              <a:rPr lang="en-US" sz="6000"/>
              <a:t> </a:t>
            </a:r>
            <a:r>
              <a:rPr lang="en-US" sz="6000" smtClean="0"/>
              <a:t>         </a:t>
            </a:r>
            <a:r>
              <a:rPr lang="ta-IN" sz="6000" smtClean="0"/>
              <a:t>மிகும்</a:t>
            </a:r>
            <a:r>
              <a:rPr lang="ta-IN" sz="6000" dirty="0" smtClean="0"/>
              <a:t>.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தருவதாய்+கூறினார் = தருவதாய்க் கூறினார் 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வருவதாய்+சொன்னார் = வருவதாய்ச் சொன்னார் 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போய்+சேர்ந்தார் = போய்ச் சேர்ந்தார் 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போய்+பார்த்தார் = போய்ப் பார்த்தார்</a:t>
            </a:r>
          </a:p>
          <a:p>
            <a:pPr marL="0" indent="0">
              <a:buNone/>
            </a:pPr>
            <a:endParaRPr lang="ta-IN" sz="6000" dirty="0"/>
          </a:p>
          <a:p>
            <a:pPr marL="0" indent="0">
              <a:buNone/>
            </a:pPr>
            <a:r>
              <a:rPr lang="en-US" sz="6000" dirty="0" smtClean="0"/>
              <a:t>24.</a:t>
            </a:r>
            <a:r>
              <a:rPr lang="ta-IN" sz="6000" dirty="0" smtClean="0"/>
              <a:t>     வன்தொடர்க் குற்றியலுகரத்தின் பின்வரும் வல்லெழுத்து மிகும்.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கொக்கு+கூட்டம் = கொக்குக் கூட்டம்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அச்சு+கூடம் = அச்சுக்கூடம்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எட்டு+தொகை = எட்டுத்தொகை 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முத்து+குவியல் = முத்துக்குவியல் 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உப்பு+கடல் = உப்புக் கடல் </a:t>
            </a:r>
          </a:p>
          <a:p>
            <a:pPr marL="0" indent="0">
              <a:buNone/>
            </a:pPr>
            <a:r>
              <a:rPr lang="ta-IN" sz="6000" dirty="0"/>
              <a:t> </a:t>
            </a:r>
            <a:r>
              <a:rPr lang="ta-IN" sz="6000" dirty="0" smtClean="0"/>
              <a:t>              பற்று+கணக்கு = பற்றுக்கனக்கு    </a:t>
            </a:r>
          </a:p>
          <a:p>
            <a:pPr marL="0" indent="0">
              <a:buNone/>
            </a:pPr>
            <a:r>
              <a:rPr lang="ta-IN" sz="1600" dirty="0" smtClean="0"/>
              <a:t>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88472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dirty="0" smtClean="0"/>
              <a:t>25. </a:t>
            </a:r>
            <a:r>
              <a:rPr lang="ta-IN" sz="6400" dirty="0" smtClean="0"/>
              <a:t>    ஈறுகெட்ட எதிர்மறைப் பெயரெச்சத்தின் பின்வரும் வல்லெழுத்து மிகும்.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எழுதா+கவிதை = எழுதாக் கவிதை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இல்லா+சொல் = இல்லாச் சொல்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உலவா+தென்றல் = உலவாத் தென்றல் 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நிலையா+பொருள் = நிலையாப் பொருள் </a:t>
            </a:r>
          </a:p>
          <a:p>
            <a:pPr marL="0" indent="0">
              <a:buNone/>
            </a:pPr>
            <a:endParaRPr lang="ta-IN" sz="6400" dirty="0"/>
          </a:p>
          <a:p>
            <a:pPr marL="0" indent="0">
              <a:buNone/>
            </a:pPr>
            <a:r>
              <a:rPr lang="en-US" sz="6400" dirty="0" smtClean="0"/>
              <a:t>26.</a:t>
            </a:r>
            <a:r>
              <a:rPr lang="ta-IN" sz="6400" dirty="0" smtClean="0"/>
              <a:t>     தனிக்குற்றெழுத்தை அடுத்துவரும் ஆகாரத்தின் பின் </a:t>
            </a:r>
            <a:r>
              <a:rPr lang="ta-IN" sz="6400" smtClean="0"/>
              <a:t>வரும் </a:t>
            </a:r>
            <a:r>
              <a:rPr lang="ta-IN" sz="6400" smtClean="0"/>
              <a:t>வல்லெழுத்து </a:t>
            </a:r>
            <a:r>
              <a:rPr lang="ta-IN" sz="6400" dirty="0" smtClean="0"/>
              <a:t>மிகும்.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கனா+கண்டேன் = கனாக் கண்டேன் 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நிலா+சோறு = நிலாச் சோறு 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உலா+போனேன் = உலாப் போனேன் </a:t>
            </a:r>
          </a:p>
          <a:p>
            <a:pPr marL="0" indent="0">
              <a:buNone/>
            </a:pPr>
            <a:endParaRPr lang="ta-IN" sz="6400" dirty="0"/>
          </a:p>
          <a:p>
            <a:pPr marL="0" indent="0">
              <a:buNone/>
            </a:pPr>
            <a:r>
              <a:rPr lang="en-US" sz="6400" dirty="0" smtClean="0"/>
              <a:t>27.</a:t>
            </a:r>
            <a:r>
              <a:rPr lang="ta-IN" sz="6400" dirty="0" smtClean="0"/>
              <a:t>     சால,மிக போன்ற உரிச்சொற்களின் பின்வரும் வல்லெழுத்து மிகும்.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சால+சிறந்தது = சாலச் சிறந்தது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சால+பொருத்தமாகும் = சாலப் பொருத்தமாகும் 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மிக+சிறந்த = மிகச் சிறந்த 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மிக+பெரிய = மிகப் </a:t>
            </a:r>
            <a:r>
              <a:rPr lang="ta-IN" sz="6400" smtClean="0"/>
              <a:t>பெரிய </a:t>
            </a:r>
            <a:endParaRPr lang="en-US" sz="6400" smtClean="0"/>
          </a:p>
          <a:p>
            <a:pPr marL="0" indent="0">
              <a:buNone/>
            </a:pPr>
            <a:endParaRPr lang="ta-IN" sz="6400" dirty="0" smtClean="0"/>
          </a:p>
          <a:p>
            <a:pPr marL="0" indent="0">
              <a:buNone/>
            </a:pPr>
            <a:r>
              <a:rPr lang="en-US" sz="6400" dirty="0" smtClean="0"/>
              <a:t>28.</a:t>
            </a:r>
            <a:r>
              <a:rPr lang="ta-IN" sz="6400" dirty="0" smtClean="0"/>
              <a:t>     தனி நெடிலின் பின்னும், ஆகார ஈற்றின் பின்னும் கள் விகுதி </a:t>
            </a:r>
            <a:r>
              <a:rPr lang="ta-IN" sz="6400" smtClean="0"/>
              <a:t>வரின் </a:t>
            </a:r>
            <a:r>
              <a:rPr lang="ta-IN" sz="6400" smtClean="0"/>
              <a:t>ஒற்று </a:t>
            </a:r>
            <a:r>
              <a:rPr lang="ta-IN" sz="6400" dirty="0" smtClean="0"/>
              <a:t>மிகும்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ஆ+கள் = ஆக்கள்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 பூ+கள் = பூக்கள்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 ஈ+கள் = ஈக்கள்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 புறா+கள் = புறாக்கள்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 விழா+கள் = விழாக்கள் 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       வினா+கள் = வினாக்கள் . </a:t>
            </a:r>
          </a:p>
          <a:p>
            <a:pPr marL="0" indent="0">
              <a:buNone/>
            </a:pPr>
            <a:r>
              <a:rPr lang="ta-IN" sz="6400" dirty="0" smtClean="0"/>
              <a:t>      </a:t>
            </a:r>
          </a:p>
          <a:p>
            <a:pPr marL="0" indent="0">
              <a:buNone/>
            </a:pPr>
            <a:r>
              <a:rPr lang="ta-IN" sz="1600" dirty="0" smtClean="0"/>
              <a:t>  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08506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92500" lnSpcReduction="20000"/>
          </a:bodyPr>
          <a:lstStyle/>
          <a:p>
            <a:pPr>
              <a:buAutoNum type="arabicPeriod" startAt="29"/>
            </a:pPr>
            <a:r>
              <a:rPr lang="ta-IN" sz="2200" dirty="0" smtClean="0"/>
              <a:t>   தவிர, மற்ற, பட, விட, கூட, குறிப்பிட, அற்றை, இற்றை, ஏற்றை, மற்றை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ஆகிய சொற்களின் பின்வரும் வல்லெழுத்து மிகும்.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தவிர+பிற = தவிரப் பிற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தவிர+பல = தவிரப் பல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மற்ற+குறைகள் = மற்றக் குறைகள்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மற்ற+பிள்ளைகள் மற்றப் பிள்ளைகள்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சுவைபட+பேசு = சுவைபடப் பேசு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திறம்பட+செய் = திறம்படச் செய்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அதைவிட+குறைவு = அதைவிடக் குறைவு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இதைவிட+சிறந்தது = இதைவிடச் சிறந்தது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ஒன்றுகூட+குறையாது = ஒன்றுகூடக் குறையாது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இதுகூட+தெரியாதா? = இதுகூடத் தெரியாதா?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குறிப்பிட+கூடிய = குறிப்பிடக்கூடிய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குறிப்பிட+சொன்னார் = குறிப்பிடச்சொன்னார்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அற்றை+கதிரவன் = அற்றைக்கதிரவன்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இற்றை+திங்கள் = இற்றைத்திங்கள்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ஏற்றை+பொழுது = ஏற்றைப்பொழுது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மற்றை+பறவைகள் = மற்றைப்பறவைகள் </a:t>
            </a:r>
            <a:endParaRPr lang="en-US" sz="22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      </a:t>
            </a:r>
          </a:p>
          <a:p>
            <a:pPr marL="0" indent="0">
              <a:buNone/>
            </a:pPr>
            <a:r>
              <a:rPr lang="en-US" sz="1600"/>
              <a:t> </a:t>
            </a:r>
            <a:r>
              <a:rPr lang="en-US" sz="1600" smtClean="0"/>
              <a:t>                                                                 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   </a:t>
            </a:r>
            <a:r>
              <a:rPr lang="ta-IN" sz="1600" dirty="0" smtClean="0"/>
              <a:t> 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1622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7962" y="4290772"/>
            <a:ext cx="873603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முனைவர் த.செல்வராசு</a:t>
            </a:r>
          </a:p>
          <a:p>
            <a:pPr algn="ctr">
              <a:spcAft>
                <a:spcPts val="600"/>
              </a:spcAft>
            </a:pPr>
            <a:r>
              <a:rPr 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இணைப்பேராசிரியர், முதுகலைத் தமிழாய்வுத்துறை</a:t>
            </a:r>
          </a:p>
          <a:p>
            <a:pPr algn="ctr">
              <a:spcAft>
                <a:spcPts val="600"/>
              </a:spcAft>
            </a:pPr>
            <a:r>
              <a:rPr 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ஜமால் முகமது கல்லூரி (த), திருச்சிராப்பள்ளி </a:t>
            </a:r>
            <a:r>
              <a:rPr lang="en-US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 620 020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407962" y="1229542"/>
            <a:ext cx="8526906" cy="1431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4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இளநிலை முதலாமாண்டு முதல் </a:t>
            </a:r>
            <a:r>
              <a:rPr lang="en-US" sz="24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பருவம்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குறியீடு: </a:t>
            </a:r>
            <a:r>
              <a:rPr lang="en-US" sz="24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20U1LT1</a:t>
            </a:r>
            <a:endParaRPr lang="en-US" sz="2400" b="1">
              <a:solidFill>
                <a:srgbClr val="00206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4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தாள்-1: </a:t>
            </a:r>
            <a:r>
              <a:rPr lang="en-US" sz="24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செய்யுள், சிறுகதை, பயன்பாட்டுத் தமிழ், இலக்கிய வரலாறு</a:t>
            </a:r>
            <a:endParaRPr lang="en-US" sz="24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7963" y="2872887"/>
            <a:ext cx="8736037" cy="10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அலகு – 4 பயன்பாட்டுத் தமிழ்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வலிமிகா விதிகளின் தொகுப்பு</a:t>
            </a:r>
            <a:endParaRPr lang="en-US" sz="28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64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4636"/>
            <a:ext cx="8229600" cy="1143000"/>
          </a:xfrm>
        </p:spPr>
        <p:txBody>
          <a:bodyPr>
            <a:normAutofit/>
          </a:bodyPr>
          <a:lstStyle/>
          <a:p>
            <a:r>
              <a:rPr lang="ta-IN" sz="3600" dirty="0" smtClean="0">
                <a:solidFill>
                  <a:srgbClr val="FF0000"/>
                </a:solidFill>
              </a:rPr>
              <a:t>வல்லெழுத்து மிகா இடங்கள்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47500" lnSpcReduction="20000"/>
          </a:bodyPr>
          <a:lstStyle/>
          <a:p>
            <a:pPr algn="just">
              <a:buAutoNum type="arabicPeriod"/>
            </a:pPr>
            <a:r>
              <a:rPr lang="ta-IN" sz="4400" smtClean="0"/>
              <a:t>அது</a:t>
            </a:r>
            <a:r>
              <a:rPr lang="ta-IN" sz="4400" dirty="0" smtClean="0"/>
              <a:t>, இது, எது, அவை, இவை, எவை, அன்று, இன்று, என்று</a:t>
            </a:r>
            <a:r>
              <a:rPr lang="ta-IN" sz="4400" smtClean="0"/>
              <a:t>, </a:t>
            </a:r>
            <a:r>
              <a:rPr lang="ta-IN" sz="4400" smtClean="0"/>
              <a:t>அத்தனை,</a:t>
            </a:r>
            <a:r>
              <a:rPr lang="en-US" sz="4400" smtClean="0"/>
              <a:t> </a:t>
            </a:r>
            <a:r>
              <a:rPr lang="ta-IN" sz="4400" smtClean="0"/>
              <a:t>இத்தனை,எத்தனை</a:t>
            </a:r>
            <a:r>
              <a:rPr lang="ta-IN" sz="4400" smtClean="0"/>
              <a:t>, </a:t>
            </a:r>
            <a:r>
              <a:rPr lang="ta-IN" sz="4400" smtClean="0"/>
              <a:t>அவ்வளவு</a:t>
            </a:r>
            <a:r>
              <a:rPr lang="ta-IN" sz="4400" dirty="0" smtClean="0"/>
              <a:t>, இவ்வளவு, எவ்வளவு</a:t>
            </a:r>
            <a:r>
              <a:rPr lang="ta-IN" sz="4400" smtClean="0"/>
              <a:t>, </a:t>
            </a:r>
            <a:r>
              <a:rPr lang="ta-IN" sz="4400" smtClean="0"/>
              <a:t>அவ்வாறு,</a:t>
            </a:r>
            <a:r>
              <a:rPr lang="en-US" sz="4400" smtClean="0"/>
              <a:t> </a:t>
            </a:r>
            <a:r>
              <a:rPr lang="ta-IN" sz="4400" smtClean="0"/>
              <a:t>இவ்வாறு</a:t>
            </a:r>
            <a:r>
              <a:rPr lang="ta-IN" sz="4400" dirty="0" smtClean="0"/>
              <a:t>, எவ்வாறு என்னும் சுட்டு, வினா </a:t>
            </a:r>
            <a:r>
              <a:rPr lang="ta-IN" sz="4400" smtClean="0"/>
              <a:t>அடியாகத் </a:t>
            </a:r>
            <a:r>
              <a:rPr lang="ta-IN" sz="4400" smtClean="0"/>
              <a:t>தோன்றிய</a:t>
            </a:r>
            <a:r>
              <a:rPr lang="en-US" sz="4400" smtClean="0"/>
              <a:t> </a:t>
            </a:r>
            <a:r>
              <a:rPr lang="ta-IN" sz="4400" smtClean="0"/>
              <a:t>சொற்களின் </a:t>
            </a:r>
            <a:r>
              <a:rPr lang="ta-IN" sz="4400" dirty="0" smtClean="0"/>
              <a:t>பின் வரும் வல்லினம் மிகாது.</a:t>
            </a:r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4400"/>
              <a:t> </a:t>
            </a:r>
            <a:r>
              <a:rPr lang="en-US" sz="4400" smtClean="0"/>
              <a:t>                 </a:t>
            </a:r>
            <a:r>
              <a:rPr lang="ta-IN" sz="4400" smtClean="0"/>
              <a:t>அது+புதிது </a:t>
            </a:r>
            <a:r>
              <a:rPr lang="ta-IN" sz="4400" dirty="0" smtClean="0"/>
              <a:t>= அது புதிது </a:t>
            </a:r>
          </a:p>
          <a:p>
            <a:pPr marL="0" indent="0">
              <a:buNone/>
            </a:pPr>
            <a:r>
              <a:rPr lang="ta-IN" sz="4400" dirty="0"/>
              <a:t> </a:t>
            </a:r>
            <a:r>
              <a:rPr lang="ta-IN" sz="4400" dirty="0" smtClean="0"/>
              <a:t>             இது+பண்புடைமை = இது பண்புடைமை </a:t>
            </a:r>
          </a:p>
          <a:p>
            <a:pPr marL="0" indent="0">
              <a:buNone/>
            </a:pPr>
            <a:r>
              <a:rPr lang="ta-IN" sz="4400" dirty="0"/>
              <a:t> </a:t>
            </a:r>
            <a:r>
              <a:rPr lang="ta-IN" sz="4400" dirty="0" smtClean="0"/>
              <a:t>             எது+சிறந்தது = எது சிறந்தது?</a:t>
            </a:r>
          </a:p>
          <a:p>
            <a:pPr marL="0" indent="0">
              <a:buNone/>
            </a:pPr>
            <a:r>
              <a:rPr lang="ta-IN" sz="4400" dirty="0"/>
              <a:t> </a:t>
            </a:r>
            <a:r>
              <a:rPr lang="ta-IN" sz="4400" dirty="0" smtClean="0"/>
              <a:t>             </a:t>
            </a:r>
          </a:p>
          <a:p>
            <a:pPr marL="0" indent="0">
              <a:buNone/>
            </a:pPr>
            <a:r>
              <a:rPr lang="ta-IN" sz="4400" dirty="0"/>
              <a:t> </a:t>
            </a:r>
            <a:r>
              <a:rPr lang="ta-IN" sz="4400" dirty="0" smtClean="0"/>
              <a:t>             அவை+பறந்தன = அவை பறந்தன </a:t>
            </a:r>
          </a:p>
          <a:p>
            <a:pPr marL="0" indent="0">
              <a:buNone/>
            </a:pPr>
            <a:r>
              <a:rPr lang="ta-IN" sz="4400" dirty="0"/>
              <a:t> </a:t>
            </a:r>
            <a:r>
              <a:rPr lang="ta-IN" sz="4400" dirty="0" smtClean="0"/>
              <a:t>             இவை+பாடல்கள் = இவை பாடல்கள் </a:t>
            </a:r>
          </a:p>
          <a:p>
            <a:pPr marL="0" indent="0">
              <a:buNone/>
            </a:pPr>
            <a:r>
              <a:rPr lang="ta-IN" sz="4400" dirty="0"/>
              <a:t> </a:t>
            </a:r>
            <a:r>
              <a:rPr lang="ta-IN" sz="4400" dirty="0" smtClean="0"/>
              <a:t>             எவை+படங்கள் = எவை படங்கள்? </a:t>
            </a:r>
          </a:p>
          <a:p>
            <a:pPr marL="0" indent="0">
              <a:buNone/>
            </a:pPr>
            <a:endParaRPr lang="ta-IN" sz="4400" dirty="0"/>
          </a:p>
          <a:p>
            <a:pPr marL="0" indent="0">
              <a:buNone/>
            </a:pPr>
            <a:r>
              <a:rPr lang="ta-IN" sz="4400" dirty="0" smtClean="0"/>
              <a:t>              அன்று+கண்டான் = அன்று கண்டான் </a:t>
            </a:r>
          </a:p>
          <a:p>
            <a:pPr marL="0" indent="0">
              <a:buNone/>
            </a:pPr>
            <a:r>
              <a:rPr lang="ta-IN" sz="4400" dirty="0"/>
              <a:t> </a:t>
            </a:r>
            <a:r>
              <a:rPr lang="ta-IN" sz="4400" dirty="0" smtClean="0"/>
              <a:t>             இன்று+தந்தான் = இன்று தந்தான் </a:t>
            </a:r>
          </a:p>
          <a:p>
            <a:pPr marL="0" indent="0">
              <a:buNone/>
            </a:pPr>
            <a:r>
              <a:rPr lang="ta-IN" sz="4400" dirty="0"/>
              <a:t> </a:t>
            </a:r>
            <a:r>
              <a:rPr lang="ta-IN" sz="4400" dirty="0" smtClean="0"/>
              <a:t>             என்று+படிப்பான் = என்று படிப்பான்?</a:t>
            </a:r>
          </a:p>
          <a:p>
            <a:pPr marL="0" indent="0">
              <a:buNone/>
            </a:pPr>
            <a:endParaRPr lang="ta-IN" sz="1600" dirty="0"/>
          </a:p>
          <a:p>
            <a:pPr marL="0" indent="0">
              <a:buNone/>
            </a:pPr>
            <a:r>
              <a:rPr lang="ta-IN" sz="1600" dirty="0" smtClean="0"/>
              <a:t>          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0310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smtClean="0"/>
              <a:t>	   </a:t>
            </a:r>
            <a:r>
              <a:rPr lang="ta-IN" sz="1800" smtClean="0"/>
              <a:t>அத்தனை+செடிகள் </a:t>
            </a:r>
            <a:r>
              <a:rPr lang="ta-IN" sz="1800"/>
              <a:t>= அத்தனை செடிகள் </a:t>
            </a:r>
          </a:p>
          <a:p>
            <a:pPr marL="0" indent="0">
              <a:buNone/>
            </a:pPr>
            <a:r>
              <a:rPr lang="ta-IN" sz="1800"/>
              <a:t>                  இத்தனை+கொடிகள் = இத்தனை கொடிகள்</a:t>
            </a:r>
          </a:p>
          <a:p>
            <a:pPr marL="0" indent="0">
              <a:buNone/>
            </a:pPr>
            <a:r>
              <a:rPr lang="ta-IN" sz="1800"/>
              <a:t>                  எத்தனை+பறவைகள் = எத்தனை பறவைகள்?</a:t>
            </a:r>
          </a:p>
          <a:p>
            <a:pPr marL="0" indent="0">
              <a:buNone/>
            </a:pPr>
            <a:endParaRPr lang="ta-IN" sz="100"/>
          </a:p>
          <a:p>
            <a:pPr marL="0" indent="0">
              <a:buNone/>
            </a:pPr>
            <a:r>
              <a:rPr lang="ta-IN" sz="1800"/>
              <a:t>                  அவ்வளவு+புகழ் = அவ்வளவு புகழ் </a:t>
            </a:r>
          </a:p>
          <a:p>
            <a:pPr marL="0" indent="0">
              <a:buNone/>
            </a:pPr>
            <a:r>
              <a:rPr lang="ta-IN" sz="1800"/>
              <a:t>                  இவ்வளவு+செல்வம் = இவ்வளவு செல்வம் </a:t>
            </a:r>
          </a:p>
          <a:p>
            <a:pPr marL="0" indent="0">
              <a:buNone/>
            </a:pPr>
            <a:r>
              <a:rPr lang="ta-IN" sz="1800"/>
              <a:t>                  எவ்வளவு+தருவாய் = எவ்வளவு தருவாய்?</a:t>
            </a:r>
          </a:p>
          <a:p>
            <a:pPr marL="0" indent="0">
              <a:buNone/>
            </a:pPr>
            <a:endParaRPr lang="ta-IN" sz="100"/>
          </a:p>
          <a:p>
            <a:pPr marL="0" indent="0">
              <a:buNone/>
            </a:pPr>
            <a:r>
              <a:rPr lang="ta-IN" sz="1800"/>
              <a:t>                  அவ்வாறு+கூறினான் = அவ்வாறு கூறினான் </a:t>
            </a:r>
          </a:p>
          <a:p>
            <a:pPr marL="0" indent="0">
              <a:buNone/>
            </a:pPr>
            <a:r>
              <a:rPr lang="ta-IN" sz="1800"/>
              <a:t>                  இவ்வாறு+சொன்னான் = இவ்வாறு சொன்னான் </a:t>
            </a:r>
          </a:p>
          <a:p>
            <a:pPr marL="0" indent="0">
              <a:buNone/>
            </a:pPr>
            <a:r>
              <a:rPr lang="ta-IN" sz="1800"/>
              <a:t>                  எவ்வாறு+படிப்பான் = எவ்வாறு படிப்பான்? </a:t>
            </a:r>
          </a:p>
          <a:p>
            <a:pPr marL="0" indent="0">
              <a:buNone/>
            </a:pPr>
            <a:endParaRPr lang="ta-IN" sz="1050"/>
          </a:p>
          <a:p>
            <a:pPr>
              <a:buAutoNum type="arabicPeriod" startAt="2"/>
            </a:pPr>
            <a:r>
              <a:rPr lang="ta-IN" sz="1800"/>
              <a:t>    எழுவாய்த் தொடரில் பொதுவாக வல்லெழுத்து மிகாது.</a:t>
            </a:r>
          </a:p>
          <a:p>
            <a:pPr marL="0" indent="0">
              <a:buNone/>
            </a:pPr>
            <a:r>
              <a:rPr lang="ta-IN" sz="1800"/>
              <a:t>                  தந்தை+சொன்னார் = தந்தை சொன்னார்</a:t>
            </a:r>
          </a:p>
          <a:p>
            <a:pPr marL="0" indent="0">
              <a:buNone/>
            </a:pPr>
            <a:r>
              <a:rPr lang="ta-IN" sz="1800"/>
              <a:t>                  அன்னை+தந்தார் = அன்னை தந்தார்</a:t>
            </a:r>
          </a:p>
          <a:p>
            <a:pPr marL="0" indent="0">
              <a:buNone/>
            </a:pPr>
            <a:r>
              <a:rPr lang="ta-IN" sz="1800"/>
              <a:t>                  கிளி+பறந்தது = கிளி பறந்தது </a:t>
            </a:r>
          </a:p>
          <a:p>
            <a:pPr marL="0" indent="0">
              <a:buNone/>
            </a:pPr>
            <a:r>
              <a:rPr lang="ta-IN" sz="1800"/>
              <a:t>                  கோழி+கூவியது = கோழி கூவியது </a:t>
            </a:r>
          </a:p>
          <a:p>
            <a:pPr marL="0" indent="0">
              <a:buNone/>
            </a:pPr>
            <a:endParaRPr lang="ta-IN" sz="800"/>
          </a:p>
          <a:p>
            <a:pPr>
              <a:buAutoNum type="arabicPeriod" startAt="3"/>
            </a:pPr>
            <a:r>
              <a:rPr lang="ta-IN" sz="1800"/>
              <a:t>    விளித்தொடரில் வரும் வல்லினம் மிகாது.</a:t>
            </a:r>
          </a:p>
          <a:p>
            <a:pPr marL="0" indent="0">
              <a:buNone/>
            </a:pPr>
            <a:r>
              <a:rPr lang="ta-IN" sz="1800"/>
              <a:t>                  மகனே+கேள் = மகனே கேள்</a:t>
            </a:r>
          </a:p>
          <a:p>
            <a:pPr marL="0" indent="0">
              <a:buNone/>
            </a:pPr>
            <a:r>
              <a:rPr lang="ta-IN" sz="1800"/>
              <a:t>                  தம்பீ+செல் =தம்பீ செல் </a:t>
            </a:r>
          </a:p>
          <a:p>
            <a:pPr marL="0" indent="0">
              <a:buNone/>
            </a:pPr>
            <a:r>
              <a:rPr lang="ta-IN" sz="1800"/>
              <a:t>                  அரசே+தடைசெய் = அரசே தடைசெய் </a:t>
            </a:r>
          </a:p>
          <a:p>
            <a:pPr marL="0" indent="0">
              <a:buNone/>
            </a:pPr>
            <a:r>
              <a:rPr lang="ta-IN" sz="1800"/>
              <a:t>                  மகளே+பார் = </a:t>
            </a:r>
            <a:r>
              <a:rPr lang="ta-IN" sz="1800"/>
              <a:t>மகளே </a:t>
            </a:r>
            <a:r>
              <a:rPr lang="ta-IN" sz="1800" smtClean="0"/>
              <a:t>பார்   </a:t>
            </a:r>
          </a:p>
        </p:txBody>
      </p:sp>
    </p:spTree>
    <p:extLst>
      <p:ext uri="{BB962C8B-B14F-4D97-AF65-F5344CB8AC3E}">
        <p14:creationId xmlns:p14="http://schemas.microsoft.com/office/powerpoint/2010/main" val="1070054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855"/>
            <a:ext cx="9144000" cy="6324600"/>
          </a:xfrm>
        </p:spPr>
        <p:txBody>
          <a:bodyPr>
            <a:noAutofit/>
          </a:bodyPr>
          <a:lstStyle/>
          <a:p>
            <a:pPr>
              <a:buAutoNum type="arabicPeriod" startAt="4"/>
            </a:pPr>
            <a:r>
              <a:rPr lang="ta-IN" sz="1800" smtClean="0"/>
              <a:t>ஈறுகெட்ட </a:t>
            </a:r>
            <a:r>
              <a:rPr lang="ta-IN" sz="1800" dirty="0" smtClean="0"/>
              <a:t>எதிர்மறைப் பெயரெச்சத்தைத் தவிர, </a:t>
            </a:r>
            <a:r>
              <a:rPr lang="ta-IN" sz="1800" smtClean="0"/>
              <a:t>மற்றப் </a:t>
            </a:r>
            <a:r>
              <a:rPr lang="ta-IN" sz="1800" smtClean="0"/>
              <a:t>பெயரெச்சங்களின் </a:t>
            </a:r>
            <a:r>
              <a:rPr lang="ta-IN" sz="1800" dirty="0" smtClean="0"/>
              <a:t>பின்வரும் வல்லெழுத்து மிகாது. அவ்வகையில் ;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r>
              <a:rPr lang="ta-IN" sz="1800" dirty="0" smtClean="0"/>
              <a:t>         அ. தெரிநிலைப் பெயரெச்சத்தின் பின்வரும் வல்லெழுத்து மிகாது.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ஓடிய+குதிரை = ஓடிய குதிரை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கேட்ட+செய்தி = கேட்ட செய்தி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கிடைத்த+துணை = கிடைத்த துணை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வந்த+பையன் = வந்த பையன்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r>
              <a:rPr lang="ta-IN" sz="1800" dirty="0" smtClean="0"/>
              <a:t>         ஆ. குறிப்புப் பெயரெச்சத்தின் பின்வரும் வல்லெழுத்து மிகாது.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 பெரிய+கடை =பெரிய கடை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 புதிய+சிந்தனை = புதிய சிந்தனை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 அரிய+தலைவர் =அரிய தலைவர்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 நல்ல+பெண் = நல்ல</a:t>
            </a:r>
            <a:r>
              <a:rPr lang="en-US" sz="1800" dirty="0" smtClean="0"/>
              <a:t> </a:t>
            </a:r>
            <a:r>
              <a:rPr lang="ta-IN" sz="1800" dirty="0" smtClean="0"/>
              <a:t>பெண் 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r>
              <a:rPr lang="ta-IN" sz="1800" dirty="0" smtClean="0"/>
              <a:t>         இ. எதிர்மறைப் பெயரெச்சத்தின் பின்வரும் வல்லெழுத்து மிகாது.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 செல்லாத+காசு =செல்லாத காசு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 முடியாத+செயல் = முடியாத செயல்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 தெரியாத+தீமை = தெரியாத தீமை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   படிக்காத+புத்தகம் = படிக்காத புத்தகம்   </a:t>
            </a:r>
          </a:p>
        </p:txBody>
      </p:sp>
    </p:spTree>
    <p:extLst>
      <p:ext uri="{BB962C8B-B14F-4D97-AF65-F5344CB8AC3E}">
        <p14:creationId xmlns:p14="http://schemas.microsoft.com/office/powerpoint/2010/main" val="1369282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477000"/>
          </a:xfrm>
        </p:spPr>
        <p:txBody>
          <a:bodyPr>
            <a:noAutofit/>
          </a:bodyPr>
          <a:lstStyle/>
          <a:p>
            <a:pPr>
              <a:buAutoNum type="arabicPeriod" startAt="5"/>
            </a:pPr>
            <a:r>
              <a:rPr lang="ta-IN" sz="1800" smtClean="0"/>
              <a:t> </a:t>
            </a:r>
            <a:r>
              <a:rPr lang="ta-IN" sz="1800" smtClean="0"/>
              <a:t>ண்டு</a:t>
            </a:r>
            <a:r>
              <a:rPr lang="ta-IN" sz="1800" dirty="0" smtClean="0"/>
              <a:t>, ந்து, ன்று என முடியும் மென்தொடர் குற்றியலுகர </a:t>
            </a:r>
            <a:r>
              <a:rPr lang="ta-IN" sz="1800" smtClean="0"/>
              <a:t>வினை </a:t>
            </a:r>
            <a:r>
              <a:rPr lang="ta-IN" sz="1800" smtClean="0"/>
              <a:t>எச்சங்களுக்குப் </a:t>
            </a:r>
            <a:r>
              <a:rPr lang="ta-IN" sz="1800" dirty="0" smtClean="0"/>
              <a:t>பின்வரும் வல்லெழுத்து மிகாது.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/>
              <a:t> </a:t>
            </a:r>
            <a:r>
              <a:rPr lang="en-US" sz="1800" smtClean="0"/>
              <a:t>                  </a:t>
            </a:r>
            <a:r>
              <a:rPr lang="ta-IN" sz="1800" smtClean="0"/>
              <a:t>கண்டு </a:t>
            </a:r>
            <a:r>
              <a:rPr lang="ta-IN" sz="1800" dirty="0" smtClean="0"/>
              <a:t>+ களித்தார் = கண்டு களித்தார்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வந்து +சென்றான் = வந்து சென்றான்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தின்று + தீர்த்தான் = தின்று தீர்த்தான்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நின்று + பார்த்தான் = நின்று பார்த்தான் </a:t>
            </a:r>
          </a:p>
          <a:p>
            <a:pPr marL="0" indent="0">
              <a:buNone/>
            </a:pPr>
            <a:endParaRPr lang="ta-IN" sz="1800" dirty="0"/>
          </a:p>
          <a:p>
            <a:pPr>
              <a:buAutoNum type="arabicPeriod" startAt="6"/>
            </a:pPr>
            <a:r>
              <a:rPr lang="ta-IN" sz="1800" smtClean="0"/>
              <a:t>ய்து </a:t>
            </a:r>
            <a:r>
              <a:rPr lang="ta-IN" sz="1800" dirty="0" smtClean="0"/>
              <a:t>என முடியும் இடைத்தொடர்க் குற்றியலுகர </a:t>
            </a:r>
            <a:r>
              <a:rPr lang="ta-IN" sz="1800" smtClean="0"/>
              <a:t>வினை </a:t>
            </a:r>
            <a:r>
              <a:rPr lang="ta-IN" sz="1800" smtClean="0"/>
              <a:t>எச்சங்களுக்குப் </a:t>
            </a:r>
            <a:r>
              <a:rPr lang="ta-IN" sz="1800" dirty="0" smtClean="0"/>
              <a:t>பின்வரும் வல்லெழுத்து மிகாது.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செய்து + காட்டினான் = செய்து காட்டினான்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கொய்து + தந்தான் = கொய்து தந்தான்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பெய்து + தீர்த்தது = பெய்து தீர்த்தது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எய்து + பார்த்தான் = எய்து பார்த்தான்</a:t>
            </a:r>
          </a:p>
          <a:p>
            <a:pPr marL="0" indent="0">
              <a:buNone/>
            </a:pPr>
            <a:endParaRPr lang="ta-IN" sz="1800" dirty="0"/>
          </a:p>
          <a:p>
            <a:pPr>
              <a:buAutoNum type="arabicPeriod" startAt="7"/>
            </a:pPr>
            <a:r>
              <a:rPr lang="ta-IN" sz="1800" smtClean="0"/>
              <a:t>படி</a:t>
            </a:r>
            <a:r>
              <a:rPr lang="ta-IN" sz="1800" dirty="0" smtClean="0"/>
              <a:t>, ஆறு என்ற ஈற்றினைக் கொண்ட வினையெச்சச் </a:t>
            </a:r>
            <a:r>
              <a:rPr lang="ta-IN" sz="1800" smtClean="0"/>
              <a:t>சொற்களின் </a:t>
            </a:r>
            <a:r>
              <a:rPr lang="ta-IN" sz="1800" smtClean="0"/>
              <a:t>பின்வரும் </a:t>
            </a:r>
            <a:r>
              <a:rPr lang="ta-IN" sz="1800" dirty="0" smtClean="0"/>
              <a:t>வல்லெழுத்து மிகாது.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வரும்படி + கூறினான் = வரும்படி கூறினான்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சொன்னபடி + செய்தான் = சொன்னபடி செய்தான்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நிறையும்படி + தந்தான் = நிறையும்படி தந்தான்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கண்டபடி + பேசினான் = கண்டபடி பேசினான் 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  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07976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a-IN" sz="5100" dirty="0" smtClean="0"/>
              <a:t>         </a:t>
            </a:r>
            <a:r>
              <a:rPr lang="ta-IN" sz="2600" dirty="0" smtClean="0"/>
              <a:t>தருமாறு + கேட்டான் = தருமாறு கேட்டான்                      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கண்டவாறு + சொன்னான் = கண்டவாறு சொன்னான் 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சொன்னவாறு + தந்தான் = சொன்னவாறு தந்தான் 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புரியுமாறு + பேசினான் = புரியுமாறு பேசினான் </a:t>
            </a:r>
          </a:p>
          <a:p>
            <a:pPr marL="0" indent="0">
              <a:buNone/>
            </a:pPr>
            <a:endParaRPr lang="ta-IN" sz="2600" dirty="0" smtClean="0"/>
          </a:p>
          <a:p>
            <a:pPr marL="0" indent="0">
              <a:buNone/>
            </a:pPr>
            <a:endParaRPr lang="ta-IN" sz="2600" dirty="0"/>
          </a:p>
          <a:p>
            <a:pPr>
              <a:buAutoNum type="arabicPeriod" startAt="8"/>
            </a:pPr>
            <a:r>
              <a:rPr lang="ta-IN" sz="2600" dirty="0" smtClean="0"/>
              <a:t>     உகர ஈற்றுக் குறிப்பு வினையெச்சத்தின் பின்வரும் </a:t>
            </a:r>
            <a:r>
              <a:rPr lang="ta-IN" sz="2600" smtClean="0"/>
              <a:t>வல்லெழுத்து </a:t>
            </a:r>
            <a:r>
              <a:rPr lang="ta-IN" sz="2600" smtClean="0"/>
              <a:t>மிகாது</a:t>
            </a:r>
            <a:r>
              <a:rPr lang="ta-IN" sz="2600" dirty="0" smtClean="0"/>
              <a:t>.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 நன்கு + கூறினார் = நன்கு கூறினார்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 நன்று + சொன்னார் + நன்று சொன்னார்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 நன்று + திட்டமிட்டார் = நன்று திட்டமிட்டார்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 நன்கு + புகழ்ந்தார் + நன்கு புகழ்ந்தார் </a:t>
            </a:r>
          </a:p>
          <a:p>
            <a:pPr marL="0" indent="0">
              <a:buNone/>
            </a:pPr>
            <a:endParaRPr lang="ta-IN" sz="2600" dirty="0" smtClean="0"/>
          </a:p>
          <a:p>
            <a:pPr>
              <a:buAutoNum type="arabicPeriod" startAt="9"/>
            </a:pPr>
            <a:r>
              <a:rPr lang="ta-IN" sz="2600" dirty="0" smtClean="0"/>
              <a:t>     ஒடு, ஓடு என்னும் மூன்றாம் வேற்றுமை உருபுகளின் </a:t>
            </a:r>
            <a:r>
              <a:rPr lang="ta-IN" sz="2600" smtClean="0"/>
              <a:t>பின் </a:t>
            </a:r>
            <a:r>
              <a:rPr lang="ta-IN" sz="2600" smtClean="0"/>
              <a:t>வல்லெழுத்து </a:t>
            </a:r>
            <a:r>
              <a:rPr lang="ta-IN" sz="2600" dirty="0" smtClean="0"/>
              <a:t>மிகாது.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 என்னொடு + கற்றவன் = என்னொடு கற்றவன் 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 ஆசிரியரோடு + சென்றான் = ஆசிரியரோடு சென்றான் 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 கடலோடு + கலந்தது = கடலோடு கலந்தது 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         யாரோடு + பேசினாய் = யாரோடு பேசினாய்   </a:t>
            </a:r>
          </a:p>
          <a:p>
            <a:pPr marL="0" indent="0">
              <a:buNone/>
            </a:pPr>
            <a:r>
              <a:rPr lang="ta-IN" sz="1700"/>
              <a:t> </a:t>
            </a:r>
            <a:r>
              <a:rPr lang="ta-IN" sz="1700" smtClean="0"/>
              <a:t>                 </a:t>
            </a:r>
            <a:r>
              <a:rPr lang="ta-IN" sz="1600" smtClean="0"/>
              <a:t>       </a:t>
            </a:r>
            <a:r>
              <a:rPr lang="ta-IN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26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752600"/>
          </a:xfrm>
        </p:spPr>
        <p:txBody>
          <a:bodyPr/>
          <a:lstStyle/>
          <a:p>
            <a:r>
              <a:rPr lang="ta-IN" sz="4000" dirty="0" smtClean="0">
                <a:solidFill>
                  <a:srgbClr val="FF0000"/>
                </a:solidFill>
              </a:rPr>
              <a:t>வல்லெழுத்து மிகும் இடங்கள்</a:t>
            </a:r>
            <a:r>
              <a:rPr lang="ta-IN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673"/>
            <a:ext cx="8610600" cy="5410200"/>
          </a:xfrm>
        </p:spPr>
        <p:txBody>
          <a:bodyPr>
            <a:normAutofit fontScale="92500" lnSpcReduction="10000"/>
          </a:bodyPr>
          <a:lstStyle/>
          <a:p>
            <a:r>
              <a:rPr lang="ta-IN" sz="2400" dirty="0" smtClean="0"/>
              <a:t>கீழ்வரும்</a:t>
            </a:r>
            <a:r>
              <a:rPr lang="ta-IN" sz="4000" dirty="0" smtClean="0"/>
              <a:t> </a:t>
            </a:r>
            <a:r>
              <a:rPr lang="ta-IN" sz="2400" dirty="0" smtClean="0"/>
              <a:t>சொற்களுக்குப்பின்  க, ச, த, ப,  வருக்க  எழுத்துகளில் </a:t>
            </a:r>
          </a:p>
          <a:p>
            <a:pPr marL="0" indent="0">
              <a:buNone/>
            </a:pPr>
            <a:r>
              <a:rPr lang="ta-IN" sz="2400" dirty="0"/>
              <a:t> </a:t>
            </a:r>
            <a:r>
              <a:rPr lang="ta-IN" sz="2400" dirty="0" smtClean="0"/>
              <a:t>  அமைந்த சொல் வருமொழியாக வந்தால் வலி மிகும்.</a:t>
            </a:r>
          </a:p>
          <a:p>
            <a:pPr marL="0" indent="0">
              <a:buNone/>
            </a:pPr>
            <a:endParaRPr lang="ta-IN" sz="2400" dirty="0" smtClean="0"/>
          </a:p>
          <a:p>
            <a:pPr>
              <a:buAutoNum type="arabicPeriod"/>
            </a:pPr>
            <a:r>
              <a:rPr lang="ta-IN" sz="2000" dirty="0" smtClean="0"/>
              <a:t>அ, இ, எ</a:t>
            </a:r>
            <a:r>
              <a:rPr lang="en-US" sz="2000" dirty="0"/>
              <a:t>;</a:t>
            </a:r>
            <a:r>
              <a:rPr lang="ta-IN" sz="2000" dirty="0" smtClean="0"/>
              <a:t> அந்த, இந்த, எந்த</a:t>
            </a:r>
            <a:r>
              <a:rPr lang="en-US" sz="2000" dirty="0" smtClean="0"/>
              <a:t>;</a:t>
            </a:r>
            <a:r>
              <a:rPr lang="ta-IN" sz="2000" dirty="0" smtClean="0"/>
              <a:t> அங்கு, இங்கு, எங்கு</a:t>
            </a:r>
            <a:r>
              <a:rPr lang="en-US" sz="2000" dirty="0" smtClean="0"/>
              <a:t>;</a:t>
            </a:r>
            <a:r>
              <a:rPr lang="ta-IN" sz="2000" dirty="0" smtClean="0"/>
              <a:t> அப்படி,இப்படி,எப்படி;</a:t>
            </a:r>
          </a:p>
          <a:p>
            <a:pPr marL="0" indent="0" algn="just">
              <a:buNone/>
            </a:pPr>
            <a:r>
              <a:rPr lang="ta-IN" sz="2000" smtClean="0"/>
              <a:t>  </a:t>
            </a:r>
            <a:r>
              <a:rPr lang="en-US" sz="2000" smtClean="0"/>
              <a:t> </a:t>
            </a:r>
            <a:r>
              <a:rPr lang="ta-IN" sz="2000" smtClean="0"/>
              <a:t> </a:t>
            </a:r>
            <a:r>
              <a:rPr lang="ta-IN" sz="2000" dirty="0" smtClean="0"/>
              <a:t>அவ்வகை,இவ்வகை,எவ்வகை; அத்துணை,இத்துணை,எத்துணை; ஆங்கு,</a:t>
            </a:r>
          </a:p>
          <a:p>
            <a:pPr marL="0" indent="0">
              <a:buNone/>
            </a:pPr>
            <a:r>
              <a:rPr lang="ta-IN" sz="2000" smtClean="0"/>
              <a:t>   </a:t>
            </a:r>
            <a:r>
              <a:rPr lang="en-US" sz="2000" smtClean="0"/>
              <a:t>  </a:t>
            </a:r>
            <a:r>
              <a:rPr lang="ta-IN" sz="2000" smtClean="0"/>
              <a:t>ஈங்கு,யாங்கு</a:t>
            </a:r>
            <a:r>
              <a:rPr lang="ta-IN" sz="2000" dirty="0" smtClean="0"/>
              <a:t>;</a:t>
            </a:r>
            <a:r>
              <a:rPr lang="en-US" sz="2000" dirty="0" smtClean="0"/>
              <a:t> </a:t>
            </a:r>
            <a:r>
              <a:rPr lang="ta-IN" sz="2000" dirty="0" smtClean="0"/>
              <a:t>இனி,தனி,முன்னர்,பின்னர்,அரை,பாதி இச்சொற்களுக்குப் பின் </a:t>
            </a:r>
            <a:r>
              <a:rPr lang="en-US" sz="2000" dirty="0" smtClean="0"/>
              <a:t>   </a:t>
            </a:r>
            <a:endParaRPr lang="en-US" sz="2000" dirty="0"/>
          </a:p>
          <a:p>
            <a:pPr marL="0" indent="0">
              <a:buNone/>
            </a:pPr>
            <a:r>
              <a:rPr lang="en-US" sz="2000" smtClean="0"/>
              <a:t>     </a:t>
            </a:r>
            <a:r>
              <a:rPr lang="ta-IN" sz="2000" smtClean="0"/>
              <a:t>வரும் </a:t>
            </a:r>
            <a:r>
              <a:rPr lang="ta-IN" sz="2000" dirty="0" smtClean="0"/>
              <a:t>வல்லெழுத்து மிகும்.</a:t>
            </a:r>
          </a:p>
          <a:p>
            <a:pPr marL="0" indent="0">
              <a:buNone/>
            </a:pPr>
            <a:endParaRPr lang="ta-IN" sz="2000" dirty="0" smtClean="0"/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</a:t>
            </a:r>
            <a:r>
              <a:rPr lang="ta-IN" sz="2000" dirty="0" smtClean="0">
                <a:solidFill>
                  <a:srgbClr val="FF0000"/>
                </a:solidFill>
              </a:rPr>
              <a:t>சான்றுகள்:</a:t>
            </a:r>
          </a:p>
          <a:p>
            <a:pPr marL="400050" indent="-400050">
              <a:buAutoNum type="romanUcPeriod"/>
            </a:pPr>
            <a:r>
              <a:rPr lang="ta-IN" sz="2000" dirty="0" smtClean="0"/>
              <a:t>அ,இ,உ என்னும் சுட்டெழுத்துக்களின் பின்னும் ‘எ’ என்னும் வினா எழுத்தின் பின்னும் வரும் வலி மிகும்.</a:t>
            </a:r>
          </a:p>
          <a:p>
            <a:pPr marL="0" indent="0">
              <a:buNone/>
            </a:pPr>
            <a:r>
              <a:rPr lang="ta-IN" sz="2000" dirty="0" smtClean="0"/>
              <a:t>       அ+காலம் = அக்காலம்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இ+காலம் = இக்காலம்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உ+பக்கம் = உப்பக்கம்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எ+காலம் = எக்காலம்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46534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lnSpcReduction="10000"/>
          </a:bodyPr>
          <a:lstStyle/>
          <a:p>
            <a:pPr>
              <a:buAutoNum type="arabicPeriod" startAt="10"/>
            </a:pPr>
            <a:r>
              <a:rPr lang="ta-IN" sz="2000" smtClean="0"/>
              <a:t> </a:t>
            </a:r>
            <a:r>
              <a:rPr lang="ta-IN" sz="2000" smtClean="0"/>
              <a:t>இருந்து</a:t>
            </a:r>
            <a:r>
              <a:rPr lang="ta-IN" sz="2000" dirty="0" smtClean="0"/>
              <a:t>, நின்று என்னும் ஐந்தாம் வேற்றுமை உருப்புகளின் </a:t>
            </a:r>
            <a:r>
              <a:rPr lang="ta-IN" sz="2000" smtClean="0"/>
              <a:t>பின் </a:t>
            </a:r>
            <a:r>
              <a:rPr lang="ta-IN" sz="2000" smtClean="0"/>
              <a:t>வல்லெழுத்து </a:t>
            </a:r>
            <a:r>
              <a:rPr lang="en-US" sz="2000" smtClean="0"/>
              <a:t>  </a:t>
            </a:r>
            <a:r>
              <a:rPr lang="ta-IN" sz="2000" smtClean="0"/>
              <a:t>மிகாது</a:t>
            </a:r>
            <a:r>
              <a:rPr lang="ta-IN" sz="2000" dirty="0" smtClean="0"/>
              <a:t>.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காட்டிலிருந்து + கிடைத்தது = காட்டிலிருந்து கிடைத்தது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வீட்டிலிருந்து + தந்தான் = வீட்டிலிருந்து தந்தான்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கூட்டினின்று + பறந்தது = கூட்டினின்று பறந்தது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வானின்று + பொழிந்தது = வானின்று பொழிந்தது </a:t>
            </a:r>
          </a:p>
          <a:p>
            <a:pPr marL="0" indent="0">
              <a:buNone/>
            </a:pPr>
            <a:endParaRPr lang="ta-IN" sz="2000" dirty="0"/>
          </a:p>
          <a:p>
            <a:pPr>
              <a:buAutoNum type="arabicPeriod" startAt="11"/>
            </a:pPr>
            <a:r>
              <a:rPr lang="ta-IN" sz="2000" smtClean="0"/>
              <a:t> </a:t>
            </a:r>
            <a:r>
              <a:rPr lang="ta-IN" sz="2000" smtClean="0"/>
              <a:t>அது </a:t>
            </a:r>
            <a:r>
              <a:rPr lang="ta-IN" sz="2000" dirty="0" smtClean="0"/>
              <a:t>என்னும் ஆறாம் வேற்றுமை உருபின் பின் வரும் </a:t>
            </a:r>
            <a:r>
              <a:rPr lang="ta-IN" sz="2000" smtClean="0"/>
              <a:t>வல்லெழுத்து </a:t>
            </a:r>
            <a:r>
              <a:rPr lang="ta-IN" sz="2000" smtClean="0"/>
              <a:t>மிகாது</a:t>
            </a:r>
            <a:r>
              <a:rPr lang="ta-IN" sz="2000" dirty="0" smtClean="0"/>
              <a:t>.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அவனது + கை = அவனது கை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கிளியினது</a:t>
            </a:r>
            <a:r>
              <a:rPr lang="en-US" sz="2000" dirty="0" smtClean="0"/>
              <a:t>  +</a:t>
            </a:r>
            <a:r>
              <a:rPr lang="ta-IN" sz="2000" dirty="0"/>
              <a:t> </a:t>
            </a:r>
            <a:r>
              <a:rPr lang="ta-IN" sz="2000" dirty="0" smtClean="0"/>
              <a:t>சிறகு = கிளியினது சிறகு                       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மயிலினது + தோகை = மயிலினது தோகை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எனது + புத்தகம் = எனது புத்தகம் </a:t>
            </a:r>
          </a:p>
          <a:p>
            <a:pPr marL="0" indent="0">
              <a:buNone/>
            </a:pPr>
            <a:endParaRPr lang="ta-IN" sz="2000" dirty="0"/>
          </a:p>
          <a:p>
            <a:pPr>
              <a:buAutoNum type="arabicPeriod" startAt="12"/>
            </a:pPr>
            <a:r>
              <a:rPr lang="ta-IN" sz="2000" smtClean="0"/>
              <a:t> </a:t>
            </a:r>
            <a:r>
              <a:rPr lang="ta-IN" sz="2000" smtClean="0"/>
              <a:t>ஆறாம் </a:t>
            </a:r>
            <a:r>
              <a:rPr lang="ta-IN" sz="2000" dirty="0" smtClean="0"/>
              <a:t>வேற்றுமை உருபாக வழக்கத்தில் உள்ள உடைய </a:t>
            </a:r>
            <a:r>
              <a:rPr lang="ta-IN" sz="2000" smtClean="0"/>
              <a:t>என்னும் </a:t>
            </a:r>
            <a:r>
              <a:rPr lang="ta-IN" sz="2000" smtClean="0"/>
              <a:t>சொல்லின் </a:t>
            </a:r>
            <a:r>
              <a:rPr lang="ta-IN" sz="2000" dirty="0" smtClean="0"/>
              <a:t>பின் வரும் வல்லெழுத்து மிகாது.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ஆசிரியருடைய + கடமை = அசிரருடைய கடமை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தந்தையினுடைய + சிலம்பம் = தந்தையினுடைய சிலம்பம்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நண்பனுடைய + திறமை = நண்பனுடைய திறமை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என்னுடைய +</a:t>
            </a:r>
            <a:r>
              <a:rPr lang="en-US" sz="2000" dirty="0" smtClean="0"/>
              <a:t> </a:t>
            </a:r>
            <a:r>
              <a:rPr lang="ta-IN" sz="2000" dirty="0" smtClean="0"/>
              <a:t>புத்தகம் = என்னுடைய </a:t>
            </a:r>
            <a:r>
              <a:rPr lang="ta-IN" sz="2000" smtClean="0"/>
              <a:t>புத்தகம் </a:t>
            </a:r>
            <a:endParaRPr lang="ta-IN" sz="2000" dirty="0" smtClean="0"/>
          </a:p>
        </p:txBody>
      </p:sp>
    </p:spTree>
    <p:extLst>
      <p:ext uri="{BB962C8B-B14F-4D97-AF65-F5344CB8AC3E}">
        <p14:creationId xmlns:p14="http://schemas.microsoft.com/office/powerpoint/2010/main" val="17952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5516563"/>
          </a:xfrm>
        </p:spPr>
        <p:txBody>
          <a:bodyPr>
            <a:noAutofit/>
          </a:bodyPr>
          <a:lstStyle/>
          <a:p>
            <a:pPr>
              <a:buAutoNum type="arabicPeriod" startAt="13"/>
            </a:pPr>
            <a:r>
              <a:rPr lang="ta-IN" sz="1800" smtClean="0"/>
              <a:t>  </a:t>
            </a:r>
            <a:r>
              <a:rPr lang="ta-IN" sz="1800" smtClean="0"/>
              <a:t>ஓகார </a:t>
            </a:r>
            <a:r>
              <a:rPr lang="ta-IN" sz="1800" dirty="0" smtClean="0"/>
              <a:t>ஈற்று இணைச்சொற்களில் வல்லெழுத்து மிகாது.. </a:t>
            </a:r>
          </a:p>
          <a:p>
            <a:pPr marL="0" indent="0">
              <a:buNone/>
            </a:pPr>
            <a:r>
              <a:rPr lang="en-US" sz="1800" dirty="0" smtClean="0"/>
              <a:t>   </a:t>
            </a:r>
            <a:r>
              <a:rPr lang="ta-IN" sz="1800" dirty="0" smtClean="0"/>
              <a:t>        செடியோ + கொடியோ = செடியோ கொடியோ 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வரவோ + செலவோ = வரவோ செலவோ 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இரவோ + பகலோ = இரவோ பகலோ 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நன்றோ + தீதோ = நன்றோ தீதோ </a:t>
            </a:r>
          </a:p>
          <a:p>
            <a:pPr marL="0" indent="0">
              <a:buNone/>
            </a:pPr>
            <a:endParaRPr lang="ta-IN" sz="1800" dirty="0"/>
          </a:p>
          <a:p>
            <a:pPr>
              <a:buAutoNum type="arabicPeriod" startAt="14"/>
            </a:pPr>
            <a:r>
              <a:rPr lang="ta-IN" sz="1800" smtClean="0"/>
              <a:t> </a:t>
            </a:r>
            <a:r>
              <a:rPr lang="ta-IN" sz="1800" smtClean="0"/>
              <a:t>இரண்டாம் </a:t>
            </a:r>
            <a:r>
              <a:rPr lang="ta-IN" sz="1800" dirty="0" smtClean="0"/>
              <a:t>வேற்றுமைத் தொகையில் </a:t>
            </a:r>
            <a:r>
              <a:rPr lang="ta-IN" sz="1800" smtClean="0"/>
              <a:t>வரும் </a:t>
            </a:r>
            <a:r>
              <a:rPr lang="ta-IN" sz="1800" smtClean="0"/>
              <a:t>வல்லெழுத்து</a:t>
            </a:r>
            <a:r>
              <a:rPr lang="en-US" sz="1800" smtClean="0"/>
              <a:t> </a:t>
            </a:r>
            <a:r>
              <a:rPr lang="ta-IN" sz="1800" smtClean="0"/>
              <a:t>மிகாது</a:t>
            </a:r>
            <a:r>
              <a:rPr lang="ta-IN" sz="1800" dirty="0" smtClean="0"/>
              <a:t>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வீடு + கட்டினான் = வீடு கட்டினான்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ஊர் + சேர்ந்தான் = ஊர் சேர்ந்தான்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கனி + தின்றான் = கனி தின்றான்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மழை + பார்த்தான் = மழை பார்த்தான்</a:t>
            </a:r>
          </a:p>
          <a:p>
            <a:pPr marL="0" indent="0">
              <a:buNone/>
            </a:pPr>
            <a:endParaRPr lang="ta-IN" sz="1800" dirty="0"/>
          </a:p>
          <a:p>
            <a:pPr>
              <a:buAutoNum type="arabicPeriod" startAt="15"/>
            </a:pPr>
            <a:r>
              <a:rPr lang="ta-IN" sz="1800" smtClean="0"/>
              <a:t>  </a:t>
            </a:r>
            <a:r>
              <a:rPr lang="ta-IN" sz="1800" smtClean="0"/>
              <a:t>நான்காம் </a:t>
            </a:r>
            <a:r>
              <a:rPr lang="ta-IN" sz="1800" dirty="0" smtClean="0"/>
              <a:t>வேற்றுமைத் தொகையில் </a:t>
            </a:r>
            <a:r>
              <a:rPr lang="ta-IN" sz="1800" smtClean="0"/>
              <a:t>வரும் </a:t>
            </a:r>
            <a:r>
              <a:rPr lang="ta-IN" sz="1800" smtClean="0"/>
              <a:t>உயர்திணைப்</a:t>
            </a:r>
            <a:r>
              <a:rPr lang="en-US" sz="1800" smtClean="0"/>
              <a:t> </a:t>
            </a:r>
            <a:r>
              <a:rPr lang="ta-IN" sz="1800" smtClean="0"/>
              <a:t>பெயர்களின் </a:t>
            </a:r>
            <a:r>
              <a:rPr lang="ta-IN" sz="1800" smtClean="0"/>
              <a:t>பின் </a:t>
            </a:r>
            <a:r>
              <a:rPr lang="ta-IN" sz="1800" smtClean="0"/>
              <a:t>வல்லெழுத்து</a:t>
            </a:r>
            <a:r>
              <a:rPr lang="en-US" sz="1800" smtClean="0"/>
              <a:t>  </a:t>
            </a:r>
          </a:p>
          <a:p>
            <a:pPr marL="0" indent="0">
              <a:buNone/>
            </a:pPr>
            <a:r>
              <a:rPr lang="en-US" sz="1800"/>
              <a:t> </a:t>
            </a:r>
            <a:r>
              <a:rPr lang="en-US" sz="1800" smtClean="0"/>
              <a:t>        </a:t>
            </a:r>
            <a:r>
              <a:rPr lang="ta-IN" sz="1800" smtClean="0"/>
              <a:t>மிகாது</a:t>
            </a:r>
            <a:r>
              <a:rPr lang="ta-IN" sz="1800" dirty="0" smtClean="0"/>
              <a:t>.</a:t>
            </a:r>
          </a:p>
          <a:p>
            <a:pPr marL="0" indent="0">
              <a:buNone/>
            </a:pPr>
            <a:r>
              <a:rPr lang="ta-IN" sz="1800" dirty="0" smtClean="0"/>
              <a:t>            வள்ளி + கணவன் = வள்ளி கணவன்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பொன்னி + தந்தை = பொன்னி தந்தை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பூங்கொடி + தோழி = பூங்கொடி தொழி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செல்வி + தமையன் = செல்வி தமையன்  </a:t>
            </a:r>
          </a:p>
        </p:txBody>
      </p:sp>
    </p:spTree>
    <p:extLst>
      <p:ext uri="{BB962C8B-B14F-4D97-AF65-F5344CB8AC3E}">
        <p14:creationId xmlns:p14="http://schemas.microsoft.com/office/powerpoint/2010/main" val="876069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5821363"/>
          </a:xfrm>
        </p:spPr>
        <p:txBody>
          <a:bodyPr>
            <a:normAutofit fontScale="92500" lnSpcReduction="10000"/>
          </a:bodyPr>
          <a:lstStyle/>
          <a:p>
            <a:pPr>
              <a:buAutoNum type="arabicPeriod" startAt="16"/>
            </a:pPr>
            <a:r>
              <a:rPr lang="ta-IN" sz="2400" dirty="0" smtClean="0"/>
              <a:t>   ஆறாம் வேற்றுமைத் தொகையில் </a:t>
            </a:r>
            <a:r>
              <a:rPr lang="ta-IN" sz="2400" smtClean="0"/>
              <a:t>நிலைமொழி </a:t>
            </a:r>
            <a:r>
              <a:rPr lang="ta-IN" sz="2400" smtClean="0"/>
              <a:t>உயர்திணையாக</a:t>
            </a:r>
            <a:r>
              <a:rPr lang="en-US" sz="2400" smtClean="0"/>
              <a:t> </a:t>
            </a:r>
            <a:r>
              <a:rPr lang="ta-IN" sz="2400" smtClean="0"/>
              <a:t>இருப்பின் </a:t>
            </a:r>
            <a:r>
              <a:rPr lang="en-US" sz="2400" smtClean="0"/>
              <a:t>  </a:t>
            </a:r>
          </a:p>
          <a:p>
            <a:pPr marL="0" indent="0">
              <a:buNone/>
            </a:pPr>
            <a:r>
              <a:rPr lang="en-US" sz="2400"/>
              <a:t> </a:t>
            </a:r>
            <a:r>
              <a:rPr lang="en-US" sz="2400" smtClean="0"/>
              <a:t>        </a:t>
            </a:r>
            <a:r>
              <a:rPr lang="ta-IN" sz="2400" smtClean="0"/>
              <a:t>அதன்முன் </a:t>
            </a:r>
            <a:r>
              <a:rPr lang="ta-IN" sz="2400" dirty="0" smtClean="0"/>
              <a:t>வரும் வல்லெழுத்து  மிகாது.</a:t>
            </a:r>
          </a:p>
          <a:p>
            <a:pPr marL="0" indent="0">
              <a:buNone/>
            </a:pPr>
            <a:r>
              <a:rPr lang="ta-IN" sz="2400" dirty="0"/>
              <a:t> </a:t>
            </a:r>
            <a:r>
              <a:rPr lang="ta-IN" sz="2400" dirty="0" smtClean="0"/>
              <a:t>           மகளிர் + கல்லூரி = மகளிர் கல்லூரி </a:t>
            </a:r>
          </a:p>
          <a:p>
            <a:pPr marL="0" indent="0">
              <a:buNone/>
            </a:pPr>
            <a:r>
              <a:rPr lang="ta-IN" sz="2400" dirty="0" smtClean="0"/>
              <a:t>            கண்ணகி + சிலம்பு = கண்ணகி சிலம்பு </a:t>
            </a:r>
          </a:p>
          <a:p>
            <a:pPr marL="0" indent="0">
              <a:buNone/>
            </a:pPr>
            <a:r>
              <a:rPr lang="ta-IN" sz="2400" dirty="0"/>
              <a:t> </a:t>
            </a:r>
            <a:r>
              <a:rPr lang="ta-IN" sz="2400" dirty="0" smtClean="0"/>
              <a:t>           மாதவி + கண்ணீர் = மாதவி கண்ணீர் </a:t>
            </a:r>
          </a:p>
          <a:p>
            <a:pPr marL="0" indent="0">
              <a:buNone/>
            </a:pPr>
            <a:r>
              <a:rPr lang="ta-IN" sz="2400" dirty="0"/>
              <a:t> </a:t>
            </a:r>
            <a:r>
              <a:rPr lang="ta-IN" sz="2400" dirty="0" smtClean="0"/>
              <a:t>           தாரை + புலம்பல் = தாரை புலம்பல் </a:t>
            </a:r>
          </a:p>
          <a:p>
            <a:pPr marL="0" indent="0">
              <a:buNone/>
            </a:pPr>
            <a:endParaRPr lang="ta-IN" sz="2400" dirty="0"/>
          </a:p>
          <a:p>
            <a:pPr>
              <a:buAutoNum type="arabicPeriod" startAt="17"/>
            </a:pPr>
            <a:r>
              <a:rPr lang="ta-IN" sz="2400" dirty="0" smtClean="0"/>
              <a:t>   ஏழாம் வேற்றுமைத் தொகையில் சில </a:t>
            </a:r>
            <a:r>
              <a:rPr lang="ta-IN" sz="2400" smtClean="0"/>
              <a:t>இடங்களில் </a:t>
            </a:r>
            <a:r>
              <a:rPr lang="ta-IN" sz="2400" smtClean="0"/>
              <a:t>வல்லெழுத்து</a:t>
            </a:r>
            <a:r>
              <a:rPr lang="en-US" sz="2400" smtClean="0"/>
              <a:t> </a:t>
            </a:r>
            <a:r>
              <a:rPr lang="ta-IN" sz="2400" smtClean="0"/>
              <a:t>மிகாது</a:t>
            </a:r>
            <a:r>
              <a:rPr lang="ta-IN" sz="2400" dirty="0" smtClean="0"/>
              <a:t>.</a:t>
            </a:r>
          </a:p>
          <a:p>
            <a:pPr marL="0" indent="0">
              <a:buNone/>
            </a:pPr>
            <a:r>
              <a:rPr lang="ta-IN" sz="2400" dirty="0"/>
              <a:t> </a:t>
            </a:r>
            <a:r>
              <a:rPr lang="ta-IN" sz="2400" dirty="0" smtClean="0"/>
              <a:t>            வாய் + புகுந்தது = வாய் புகுந்தது </a:t>
            </a:r>
          </a:p>
          <a:p>
            <a:pPr marL="0" indent="0">
              <a:buNone/>
            </a:pPr>
            <a:r>
              <a:rPr lang="ta-IN" sz="2400" dirty="0"/>
              <a:t> </a:t>
            </a:r>
            <a:r>
              <a:rPr lang="ta-IN" sz="2400" dirty="0" smtClean="0"/>
              <a:t>            </a:t>
            </a:r>
          </a:p>
          <a:p>
            <a:pPr>
              <a:buAutoNum type="arabicPeriod" startAt="18"/>
            </a:pPr>
            <a:r>
              <a:rPr lang="ta-IN" sz="2400" smtClean="0"/>
              <a:t>   </a:t>
            </a:r>
            <a:r>
              <a:rPr lang="ta-IN" sz="2400" dirty="0" smtClean="0"/>
              <a:t>வினைத்தொகையில் வல்லெழுத்து மிகுவதில்லை.</a:t>
            </a:r>
          </a:p>
          <a:p>
            <a:pPr marL="0" indent="0">
              <a:buNone/>
            </a:pPr>
            <a:r>
              <a:rPr lang="ta-IN" sz="2400" dirty="0" smtClean="0"/>
              <a:t>             ஊறுகாய்,</a:t>
            </a:r>
          </a:p>
          <a:p>
            <a:pPr marL="0" indent="0">
              <a:buNone/>
            </a:pPr>
            <a:r>
              <a:rPr lang="ta-IN" sz="2400" dirty="0" smtClean="0"/>
              <a:t>             சுடுசோறு,</a:t>
            </a:r>
          </a:p>
          <a:p>
            <a:pPr marL="0" indent="0">
              <a:buNone/>
            </a:pPr>
            <a:r>
              <a:rPr lang="ta-IN" sz="2400" dirty="0"/>
              <a:t> </a:t>
            </a:r>
            <a:r>
              <a:rPr lang="ta-IN" sz="2400" dirty="0" smtClean="0"/>
              <a:t>            சுடு தீ,</a:t>
            </a:r>
          </a:p>
          <a:p>
            <a:pPr marL="0" indent="0">
              <a:buNone/>
            </a:pPr>
            <a:r>
              <a:rPr lang="ta-IN" sz="2400"/>
              <a:t> </a:t>
            </a:r>
            <a:r>
              <a:rPr lang="ta-IN" sz="2400" smtClean="0"/>
              <a:t>            </a:t>
            </a:r>
            <a:r>
              <a:rPr lang="ta-IN" sz="2400" smtClean="0"/>
              <a:t>வருபொருள்</a:t>
            </a:r>
            <a:endParaRPr lang="ta-IN" sz="2400" dirty="0" smtClean="0"/>
          </a:p>
        </p:txBody>
      </p:sp>
    </p:spTree>
    <p:extLst>
      <p:ext uri="{BB962C8B-B14F-4D97-AF65-F5344CB8AC3E}">
        <p14:creationId xmlns:p14="http://schemas.microsoft.com/office/powerpoint/2010/main" val="2435721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592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a-IN" sz="1800" dirty="0" smtClean="0"/>
              <a:t>19.   உம்மைத்தொகையில் பெரும்பாலும் வல்லெழுத்து மிகாது.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சோறு + குழம்பு = சோறு குழம்பு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கறுப்பு + சிவப்பு = கரறுப்பு சிவப்பு 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வேட்டி + துண்டு  = வேட்டி துண்டு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இரவு + பகல் = இரவு பகல் </a:t>
            </a:r>
          </a:p>
          <a:p>
            <a:pPr marL="0" indent="0">
              <a:buNone/>
            </a:pPr>
            <a:endParaRPr lang="ta-IN" sz="1800" dirty="0" smtClean="0"/>
          </a:p>
          <a:p>
            <a:pPr>
              <a:buAutoNum type="arabicPeriod" startAt="20"/>
            </a:pPr>
            <a:r>
              <a:rPr lang="ta-IN" sz="1800" dirty="0" smtClean="0"/>
              <a:t>   வன்தொடர்க் குற்றியலுகரம் தவிரப் பிற </a:t>
            </a:r>
            <a:r>
              <a:rPr lang="ta-IN" sz="1800" smtClean="0"/>
              <a:t>குற்றியள்லுகரங்களின் </a:t>
            </a:r>
            <a:r>
              <a:rPr lang="ta-IN" sz="1800" smtClean="0"/>
              <a:t>பின் </a:t>
            </a:r>
            <a:r>
              <a:rPr lang="ta-IN" sz="1800" smtClean="0"/>
              <a:t>பெரும்பாலும் </a:t>
            </a:r>
            <a:endParaRPr lang="en-US" sz="1800" smtClean="0"/>
          </a:p>
          <a:p>
            <a:pPr marL="0" indent="0">
              <a:buNone/>
            </a:pPr>
            <a:r>
              <a:rPr lang="en-US" sz="1800"/>
              <a:t> </a:t>
            </a:r>
            <a:r>
              <a:rPr lang="en-US" sz="1800" smtClean="0"/>
              <a:t>         </a:t>
            </a:r>
            <a:r>
              <a:rPr lang="ta-IN" sz="1800" smtClean="0"/>
              <a:t>வல்லெழுத்து </a:t>
            </a:r>
            <a:r>
              <a:rPr lang="ta-IN" sz="1800" dirty="0" smtClean="0"/>
              <a:t>மிகாது.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அம்பு + தைத்தது = அம்பு தைத்தது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குன்று + தெரிந்தது = குன்று தெரித்தது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பெய்து + தீர்த்தது = பெய்து தீர்த்தது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செய்து + கொடுத்தார் = செய்து கொடுத்தார் 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r>
              <a:rPr lang="ta-IN" sz="1800" dirty="0" smtClean="0"/>
              <a:t>           அழகு + குறைந்தது = அழகு குறைந்தது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இடது + கண் = இடது கண் 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r>
              <a:rPr lang="ta-IN" sz="1800" dirty="0" smtClean="0"/>
              <a:t>           கூடு + கிடந்தது = கூடு கிடந்தது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நாடு + புகழ்ந்தது = நாடு புகழ்ந்தது  </a:t>
            </a:r>
          </a:p>
        </p:txBody>
      </p:sp>
    </p:spTree>
    <p:extLst>
      <p:ext uri="{BB962C8B-B14F-4D97-AF65-F5344CB8AC3E}">
        <p14:creationId xmlns:p14="http://schemas.microsoft.com/office/powerpoint/2010/main" val="2070880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763000" cy="6705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a-IN" sz="2000" smtClean="0"/>
              <a:t>                  எஃகு + கூர்மை = எஃகு கூர்மை </a:t>
            </a:r>
          </a:p>
          <a:p>
            <a:pPr marL="0" indent="0">
              <a:buNone/>
            </a:pPr>
            <a:r>
              <a:rPr lang="ta-IN" sz="2000" smtClean="0"/>
              <a:t>                  இஃது + சிறந்தது = இஃது சிறந்தது</a:t>
            </a:r>
          </a:p>
          <a:p>
            <a:pPr marL="0" indent="0">
              <a:buNone/>
            </a:pPr>
            <a:endParaRPr lang="ta-IN" sz="2000" smtClean="0"/>
          </a:p>
          <a:p>
            <a:pPr algn="just">
              <a:buAutoNum type="arabicPeriod" startAt="21"/>
            </a:pPr>
            <a:r>
              <a:rPr lang="ta-IN" sz="2000" smtClean="0"/>
              <a:t> வன்தொடர்க்  குற்றியலுகரச் சொற்களின் பின் கள் என்னும்  அஃறிணைப் பன்மை விகுதியும் தல் என்னும் தொழிற்பெயர் விகுதியும் வந்தால் வல்லினம் மிகாது.</a:t>
            </a:r>
          </a:p>
          <a:p>
            <a:pPr marL="0" indent="0">
              <a:buNone/>
            </a:pPr>
            <a:r>
              <a:rPr lang="ta-IN" sz="2000" smtClean="0"/>
              <a:t>                 வாக்கு + கள் = வாக்குகள் </a:t>
            </a:r>
          </a:p>
          <a:p>
            <a:pPr marL="0" indent="0">
              <a:buNone/>
            </a:pPr>
            <a:r>
              <a:rPr lang="ta-IN" sz="2000" smtClean="0"/>
              <a:t>                 அச்சு + கள் = அச்சுகள் </a:t>
            </a:r>
            <a:endParaRPr lang="en-US" sz="2000" smtClean="0"/>
          </a:p>
          <a:p>
            <a:pPr marL="0" indent="0">
              <a:buNone/>
            </a:pPr>
            <a:r>
              <a:rPr lang="en-US" sz="2000" smtClean="0"/>
              <a:t>	     </a:t>
            </a:r>
            <a:r>
              <a:rPr lang="ta-IN" sz="2000" smtClean="0"/>
              <a:t>பாட்டு + கள் = பாட்டுகள் </a:t>
            </a:r>
          </a:p>
          <a:p>
            <a:pPr marL="0" indent="0">
              <a:buNone/>
            </a:pPr>
            <a:r>
              <a:rPr lang="ta-IN" sz="2000" smtClean="0"/>
              <a:t>                 வாழ்த்து + கள் = வாழ்த்துகள் </a:t>
            </a:r>
          </a:p>
          <a:p>
            <a:pPr marL="0" indent="0">
              <a:buNone/>
            </a:pPr>
            <a:r>
              <a:rPr lang="ta-IN" sz="2000" smtClean="0"/>
              <a:t>                 தீர்ப்பு + கள் = தீர்ப்புகள் </a:t>
            </a:r>
          </a:p>
          <a:p>
            <a:pPr marL="0" indent="0">
              <a:buNone/>
            </a:pPr>
            <a:r>
              <a:rPr lang="ta-IN" sz="2000" smtClean="0"/>
              <a:t>                 கீற்று + கள் = கீற்றுகள்</a:t>
            </a:r>
          </a:p>
          <a:p>
            <a:pPr marL="0" indent="0">
              <a:buNone/>
            </a:pPr>
            <a:r>
              <a:rPr lang="ta-IN" sz="2000" smtClean="0"/>
              <a:t> </a:t>
            </a:r>
            <a:endParaRPr lang="ta-IN" sz="600" smtClean="0"/>
          </a:p>
          <a:p>
            <a:pPr marL="0" indent="0">
              <a:buNone/>
            </a:pPr>
            <a:r>
              <a:rPr lang="ta-IN" sz="2000" smtClean="0"/>
              <a:t>                 ஆக்கு + தல் = ஆக்குதல் </a:t>
            </a:r>
          </a:p>
          <a:p>
            <a:pPr marL="0" indent="0">
              <a:buNone/>
            </a:pPr>
            <a:r>
              <a:rPr lang="ta-IN" sz="2000" smtClean="0"/>
              <a:t>                 காய்ச்சு +தல் = காய்ச்சுதல் </a:t>
            </a:r>
          </a:p>
          <a:p>
            <a:pPr marL="0" indent="0">
              <a:buNone/>
            </a:pPr>
            <a:r>
              <a:rPr lang="ta-IN" sz="2000" smtClean="0"/>
              <a:t>                 கூட்டு + தல் = கூட்டுதல் </a:t>
            </a:r>
          </a:p>
          <a:p>
            <a:pPr marL="0" indent="0">
              <a:buNone/>
            </a:pPr>
            <a:r>
              <a:rPr lang="ta-IN" sz="2000" smtClean="0"/>
              <a:t>                 வாழ்த்து + தல் = வாழ்த்துதல்</a:t>
            </a:r>
          </a:p>
          <a:p>
            <a:pPr marL="0" indent="0">
              <a:buNone/>
            </a:pPr>
            <a:r>
              <a:rPr lang="ta-IN" sz="2000" smtClean="0"/>
              <a:t>                 கூப்பு + தல் = கூப்புதல் </a:t>
            </a:r>
          </a:p>
          <a:p>
            <a:pPr marL="0" indent="0">
              <a:buNone/>
            </a:pPr>
            <a:r>
              <a:rPr lang="ta-IN" sz="2000" smtClean="0"/>
              <a:t>                 போற்று + தல் = போற்றுதல் </a:t>
            </a:r>
          </a:p>
          <a:p>
            <a:pPr marL="0" indent="0">
              <a:buNone/>
            </a:pPr>
            <a:r>
              <a:rPr lang="ta-IN" sz="2000" smtClean="0"/>
              <a:t>               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22369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a-IN" sz="2200" dirty="0" smtClean="0"/>
              <a:t>22.    ஏவல் வினைமுற்றுக்குப் பின்வரும் வரும் வல்லெழுத்து மிகாது.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வா + கண்ணா = வா கண்ணா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படி + செய்யுளை = படி செய்யுளை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போ + தம்பி = போ தம்பி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எடு + புத்தகத்தை = எடு புத்தகத்தை </a:t>
            </a:r>
          </a:p>
          <a:p>
            <a:pPr marL="0" indent="0">
              <a:buNone/>
            </a:pPr>
            <a:endParaRPr lang="ta-IN" sz="2200" dirty="0"/>
          </a:p>
          <a:p>
            <a:pPr>
              <a:buAutoNum type="arabicPeriod" startAt="23"/>
            </a:pPr>
            <a:r>
              <a:rPr lang="ta-IN" sz="2200" dirty="0" smtClean="0"/>
              <a:t>   வியங்கோள் வினைமுற்றுக்குப் பின்வரும் </a:t>
            </a:r>
            <a:r>
              <a:rPr lang="ta-IN" sz="2200" smtClean="0"/>
              <a:t>வரும் </a:t>
            </a:r>
            <a:r>
              <a:rPr lang="ta-IN" sz="2200" smtClean="0"/>
              <a:t>வல்லெழுத்து </a:t>
            </a:r>
            <a:r>
              <a:rPr lang="ta-IN" sz="2200" dirty="0" smtClean="0"/>
              <a:t>மிகாது.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வாழ்க + கலைகள் = வாழ்க கலைகள்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வெல்க + செந்தமிழ் = வெல்க செந்தமிழ்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ஒழிக + தீமைகள் = ஒழிக தீமைகள் 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வீழ்க + பொய்மைகள் = வீழ்க பொய்மைகள்</a:t>
            </a:r>
          </a:p>
          <a:p>
            <a:pPr marL="0" indent="0">
              <a:buNone/>
            </a:pPr>
            <a:endParaRPr lang="en-US" sz="2200" dirty="0" smtClean="0"/>
          </a:p>
          <a:p>
            <a:pPr>
              <a:buAutoNum type="arabicPeriod" startAt="24"/>
            </a:pPr>
            <a:r>
              <a:rPr lang="ta-IN" sz="2200" dirty="0" smtClean="0"/>
              <a:t>   ஆ, ஓ என்னும் வினா எழுத்துகளை இறுதியிலே கொண்டு </a:t>
            </a:r>
            <a:r>
              <a:rPr lang="ta-IN" sz="2200" smtClean="0"/>
              <a:t>முடியும் </a:t>
            </a:r>
            <a:r>
              <a:rPr lang="ta-IN" sz="2200" smtClean="0"/>
              <a:t>சொற்களுக்குப் </a:t>
            </a:r>
            <a:r>
              <a:rPr lang="ta-IN" sz="2200" dirty="0" smtClean="0"/>
              <a:t>பின்னும் யார், </a:t>
            </a:r>
            <a:r>
              <a:rPr lang="ta-IN" sz="2200" smtClean="0"/>
              <a:t>எவர் </a:t>
            </a:r>
            <a:r>
              <a:rPr lang="en-US" sz="2200" smtClean="0"/>
              <a:t>   </a:t>
            </a:r>
          </a:p>
          <a:p>
            <a:pPr marL="0" indent="0">
              <a:buNone/>
            </a:pPr>
            <a:r>
              <a:rPr lang="en-US" sz="2200"/>
              <a:t> </a:t>
            </a:r>
            <a:r>
              <a:rPr lang="en-US" sz="2200" smtClean="0"/>
              <a:t>            </a:t>
            </a:r>
            <a:r>
              <a:rPr lang="ta-IN" sz="2200" smtClean="0"/>
              <a:t>என்னும் </a:t>
            </a:r>
            <a:r>
              <a:rPr lang="ta-IN" sz="2200" smtClean="0"/>
              <a:t>வினாச்சொர்களுக்குப் </a:t>
            </a:r>
            <a:r>
              <a:rPr lang="ta-IN" sz="2200" smtClean="0"/>
              <a:t>பின்னும் </a:t>
            </a:r>
            <a:r>
              <a:rPr lang="ta-IN" sz="2200" dirty="0" smtClean="0"/>
              <a:t>வரும் வல்லெழுத்து மிகாது.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இவனா + கொடுத்தான் = இவனா கொடுத்தான்?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அவளா + சொன்னாள் = அவளா சொன்னாள்?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இவளோ + தந்தாள் = இவளோ தந்தாள்?</a:t>
            </a:r>
          </a:p>
          <a:p>
            <a:pPr marL="0" indent="0">
              <a:buNone/>
            </a:pPr>
            <a:r>
              <a:rPr lang="ta-IN" sz="2200" dirty="0"/>
              <a:t> </a:t>
            </a:r>
            <a:r>
              <a:rPr lang="ta-IN" sz="2200" dirty="0" smtClean="0"/>
              <a:t>               அவனோ + பாடினான் = அவனோ பாடினான்?   </a:t>
            </a:r>
          </a:p>
          <a:p>
            <a:pPr marL="0" indent="0">
              <a:buNone/>
            </a:pPr>
            <a:r>
              <a:rPr lang="ta-IN" sz="1600" dirty="0" smtClean="0"/>
              <a:t>     </a:t>
            </a:r>
          </a:p>
          <a:p>
            <a:pPr marL="0" indent="0">
              <a:buNone/>
            </a:pPr>
            <a:endParaRPr lang="ta-IN" sz="1600" dirty="0" smtClean="0"/>
          </a:p>
        </p:txBody>
      </p:sp>
    </p:spTree>
    <p:extLst>
      <p:ext uri="{BB962C8B-B14F-4D97-AF65-F5344CB8AC3E}">
        <p14:creationId xmlns:p14="http://schemas.microsoft.com/office/powerpoint/2010/main" val="3934517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52400"/>
            <a:ext cx="9144000" cy="6248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a-IN" sz="4000" dirty="0"/>
              <a:t> </a:t>
            </a:r>
            <a:r>
              <a:rPr lang="ta-IN" sz="4000" dirty="0" smtClean="0"/>
              <a:t>          </a:t>
            </a:r>
            <a:r>
              <a:rPr lang="ta-IN" sz="2000" dirty="0" smtClean="0"/>
              <a:t>யார் + கூறினார் = யார் கோரினார்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  எவர் + சொன்னார் = எவர் சொன்னார்</a:t>
            </a:r>
          </a:p>
          <a:p>
            <a:pPr marL="0" indent="0">
              <a:buNone/>
            </a:pPr>
            <a:endParaRPr lang="ta-IN" sz="2000" dirty="0"/>
          </a:p>
          <a:p>
            <a:pPr>
              <a:buAutoNum type="arabicPeriod" startAt="25"/>
            </a:pPr>
            <a:r>
              <a:rPr lang="ta-IN" sz="2000" dirty="0" smtClean="0"/>
              <a:t>    பல, சில என்னும் சொற்களின் பின்வரும் வல்லெழுத்து மிகாது.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 பல + கடைகள் = பல கடைகள்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 சில + செடிகள் = சில செடிகள்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>
              <a:buAutoNum type="arabicPeriod" startAt="26"/>
            </a:pPr>
            <a:r>
              <a:rPr lang="ta-IN" sz="2000" dirty="0" smtClean="0"/>
              <a:t>    இரு வடமொழிச் சொற்கள் சேர்ந்து வரும் தொடர்களில் </a:t>
            </a:r>
            <a:r>
              <a:rPr lang="ta-IN" sz="2000" smtClean="0"/>
              <a:t>வரும் </a:t>
            </a:r>
            <a:r>
              <a:rPr lang="ta-IN" sz="2000" smtClean="0"/>
              <a:t>வல்லெழுத்து </a:t>
            </a:r>
            <a:r>
              <a:rPr lang="ta-IN" sz="2000" dirty="0" smtClean="0"/>
              <a:t>மிகாது.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ஆதி + பகவன் = ஆதி பகவன்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குரு + பக்தி = குறு பக்தி </a:t>
            </a:r>
          </a:p>
          <a:p>
            <a:pPr marL="0" indent="0">
              <a:buNone/>
            </a:pPr>
            <a:endParaRPr lang="ta-IN" sz="2000" dirty="0"/>
          </a:p>
          <a:p>
            <a:pPr>
              <a:buAutoNum type="arabicPeriod" startAt="27"/>
            </a:pPr>
            <a:r>
              <a:rPr lang="ta-IN" sz="2000" smtClean="0"/>
              <a:t> </a:t>
            </a:r>
            <a:r>
              <a:rPr lang="ta-IN" sz="2000" smtClean="0"/>
              <a:t>ஒன்று </a:t>
            </a:r>
            <a:r>
              <a:rPr lang="ta-IN" sz="2000" dirty="0" smtClean="0"/>
              <a:t>முதல் பத்து வரையிலான எண்ணுப்பெயர்களில் எட்டு, </a:t>
            </a:r>
            <a:r>
              <a:rPr lang="ta-IN" sz="2000" smtClean="0"/>
              <a:t>பத்து </a:t>
            </a:r>
            <a:r>
              <a:rPr lang="ta-IN" sz="2000" smtClean="0"/>
              <a:t>ஆகிய </a:t>
            </a:r>
            <a:r>
              <a:rPr lang="ta-IN" sz="2000" dirty="0" smtClean="0"/>
              <a:t>வன்தொதொடர்க் குற்றியலுகரங்கள் தவிரப் </a:t>
            </a:r>
            <a:r>
              <a:rPr lang="ta-IN" sz="2000" smtClean="0"/>
              <a:t>பிற </a:t>
            </a:r>
            <a:r>
              <a:rPr lang="ta-IN" sz="2000" smtClean="0"/>
              <a:t>எண்ணுப்பெயர்களின் </a:t>
            </a:r>
            <a:r>
              <a:rPr lang="ta-IN" sz="2000" dirty="0" smtClean="0"/>
              <a:t>பின்வரும் வல்லெழுத்து மிகாது.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ஒன்று + புதிது = ஒன்று புதிது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இரண்டு + திங்கள் = இரண்டு திங்கள்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மூன்று + காலங்கள் = மூன்று காலங்கள்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நான்கு + சொற்கள் = நான்கு சொற்கள் 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        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81863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a-IN" dirty="0" smtClean="0"/>
              <a:t>          </a:t>
            </a:r>
            <a:r>
              <a:rPr lang="ta-IN" sz="1600" dirty="0" smtClean="0"/>
              <a:t>ஐந்து + திணைகள் </a:t>
            </a:r>
            <a:r>
              <a:rPr lang="ta-IN" sz="1600" dirty="0"/>
              <a:t>= </a:t>
            </a:r>
            <a:r>
              <a:rPr lang="ta-IN" sz="1600" dirty="0" smtClean="0"/>
              <a:t>ஐந்து திணைகள்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  ஆறு + பருவங்கள் = ஆறு பருவங்கள்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  ஏழு + கிழமைகள் = ஏழு கிழமைகள்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  ஒன்பது + கோள்கள் = ஒன்பது கோள்கள் </a:t>
            </a:r>
          </a:p>
          <a:p>
            <a:pPr marL="0" indent="0">
              <a:buNone/>
            </a:pPr>
            <a:endParaRPr lang="ta-IN" sz="1600" dirty="0"/>
          </a:p>
          <a:p>
            <a:pPr>
              <a:buAutoNum type="arabicPeriod" startAt="28"/>
            </a:pPr>
            <a:r>
              <a:rPr lang="ta-IN" sz="1600" smtClean="0"/>
              <a:t>ஒரு</a:t>
            </a:r>
            <a:r>
              <a:rPr lang="ta-IN" sz="1600" dirty="0" smtClean="0"/>
              <a:t>, இரு, அறு, எழு  என்னும்  முற்றியலுகர  </a:t>
            </a:r>
            <a:r>
              <a:rPr lang="ta-IN" sz="1600" smtClean="0"/>
              <a:t>எண்ணுப்பெயர்களின் </a:t>
            </a:r>
            <a:r>
              <a:rPr lang="ta-IN" sz="1600" smtClean="0"/>
              <a:t>பின்னும்  </a:t>
            </a:r>
            <a:r>
              <a:rPr lang="ta-IN" sz="1600" dirty="0" smtClean="0"/>
              <a:t>நூறு  என்னும்  நெடில்  தொடர்க்  </a:t>
            </a:r>
            <a:r>
              <a:rPr lang="ta-IN" sz="1600" smtClean="0"/>
              <a:t>குற்றியலுகர  </a:t>
            </a:r>
            <a:r>
              <a:rPr lang="ta-IN" sz="1600" smtClean="0"/>
              <a:t>எண்ணுப்பெயரின்  </a:t>
            </a:r>
            <a:r>
              <a:rPr lang="ta-IN" sz="1600" dirty="0" smtClean="0"/>
              <a:t>பின்னும்  வரும்  வல்லெழுத்து  மிகாது.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  ஒரு + பொருள் = ஒரு பொருள்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  இரு + சுடர் = இரு சுடர்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  அறு + சுவை = அறு சுவை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  எழு + கடல் = எழு கடல்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  நூறு + புத்தகங்கள் = நூறு புத்தகங்கள்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algn="just">
              <a:buAutoNum type="arabicPeriod" startAt="29"/>
            </a:pPr>
            <a:r>
              <a:rPr lang="ta-IN" sz="1600" smtClean="0"/>
              <a:t>என்ற</a:t>
            </a:r>
            <a:r>
              <a:rPr lang="ta-IN" sz="1600" dirty="0" smtClean="0"/>
              <a:t>, மிக்க,தக்க, பட்ட, மற்றைய, பிற, போன்ற, குறிப்பிட்ட, </a:t>
            </a:r>
            <a:r>
              <a:rPr lang="ta-IN" sz="1600" smtClean="0"/>
              <a:t>அன்றைய</a:t>
            </a:r>
            <a:r>
              <a:rPr lang="ta-IN" sz="1600" smtClean="0"/>
              <a:t>, </a:t>
            </a:r>
            <a:r>
              <a:rPr lang="ta-IN" sz="1600" dirty="0" smtClean="0"/>
              <a:t>இன்றைய,  என்றைய,  நேற்றைய, நாளைய,  முந்தைய, பிந்தைய, </a:t>
            </a:r>
            <a:r>
              <a:rPr lang="ta-IN" sz="1600" smtClean="0"/>
              <a:t>ஈடு </a:t>
            </a:r>
            <a:r>
              <a:rPr lang="ta-IN" sz="1600" smtClean="0"/>
              <a:t>என்னும்  </a:t>
            </a:r>
            <a:r>
              <a:rPr lang="ta-IN" sz="1600" dirty="0" smtClean="0"/>
              <a:t>சொற்களுள்  பல  சொற்கள்  மேற்கூறப்பட்ட  </a:t>
            </a:r>
            <a:r>
              <a:rPr lang="ta-IN" sz="1600" smtClean="0"/>
              <a:t>விதிகளுக்குள் </a:t>
            </a:r>
            <a:r>
              <a:rPr lang="ta-IN" sz="1600" smtClean="0"/>
              <a:t>அடங்கினாலும் </a:t>
            </a:r>
            <a:r>
              <a:rPr lang="ta-IN" sz="1600" dirty="0" smtClean="0"/>
              <a:t>சில சொற்கள் எந்த விதியுள் அடங்கும் </a:t>
            </a:r>
            <a:r>
              <a:rPr lang="ta-IN" sz="1600" smtClean="0"/>
              <a:t>என </a:t>
            </a:r>
            <a:r>
              <a:rPr lang="ta-IN" sz="1600" smtClean="0"/>
              <a:t>இளையோர் </a:t>
            </a:r>
            <a:r>
              <a:rPr lang="ta-IN" sz="1600" dirty="0" smtClean="0"/>
              <a:t>அறிவதற்குக்  கடினமான  சொற்களாக உணரப்படுவதால் அவை </a:t>
            </a:r>
            <a:r>
              <a:rPr lang="ta-IN" sz="1600" smtClean="0"/>
              <a:t>இங்கே </a:t>
            </a:r>
            <a:r>
              <a:rPr lang="ta-IN" sz="1600" smtClean="0"/>
              <a:t>தொகுத்துரைக்கப் </a:t>
            </a:r>
            <a:r>
              <a:rPr lang="ta-IN" sz="1600" dirty="0" smtClean="0"/>
              <a:t>பெறுகின்றன.   </a:t>
            </a:r>
          </a:p>
          <a:p>
            <a:pPr marL="0" indent="0">
              <a:buNone/>
            </a:pPr>
            <a:endParaRPr lang="ta-IN" sz="1600" dirty="0"/>
          </a:p>
          <a:p>
            <a:pPr marL="0" indent="0">
              <a:buNone/>
            </a:pPr>
            <a:r>
              <a:rPr lang="ta-IN" sz="1600" dirty="0" smtClean="0"/>
              <a:t>  </a:t>
            </a:r>
            <a:r>
              <a:rPr lang="ta-IN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36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ta-IN" sz="7600" smtClean="0"/>
              <a:t>         </a:t>
            </a:r>
            <a:r>
              <a:rPr lang="en-US" sz="7600"/>
              <a:t> </a:t>
            </a:r>
            <a:r>
              <a:rPr lang="en-US" sz="7600" smtClean="0"/>
              <a:t>     </a:t>
            </a:r>
            <a:r>
              <a:rPr lang="ta-IN" sz="5900" smtClean="0"/>
              <a:t>என்ற </a:t>
            </a:r>
            <a:r>
              <a:rPr lang="ta-IN" sz="5900" dirty="0" smtClean="0"/>
              <a:t>+ குரல் = என்ற குரல்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என்ற + செய்தி = என்ற செய்தி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தகுதிமிக்க + செயல் = தகுதிமிக்க செயல்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தகுதிமிக்க + தலைவர் = தகுதிமிக்க தலைவர்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தக்க + செய்தி = தக்க செய்தி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தக்க + பாடம் = தக்க பாடம்</a:t>
            </a:r>
          </a:p>
          <a:p>
            <a:pPr marL="0" indent="0">
              <a:buNone/>
            </a:pPr>
            <a:endParaRPr lang="ta-IN" sz="1300" dirty="0" smtClean="0"/>
          </a:p>
          <a:p>
            <a:pPr marL="0" indent="0">
              <a:buNone/>
            </a:pPr>
            <a:endParaRPr lang="ta-IN" sz="5900" dirty="0"/>
          </a:p>
          <a:p>
            <a:pPr marL="0" indent="0">
              <a:buNone/>
            </a:pPr>
            <a:r>
              <a:rPr lang="ta-IN" sz="5900" dirty="0" smtClean="0"/>
              <a:t>                  பட்ட + பாடு = பட்ட பாடு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அடிபட்ட + சிறுவன் = அடிபட்ட சிறுவன்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உடைபட்ட + பேருந்து = உடைபட்ட பேருந்து</a:t>
            </a:r>
          </a:p>
          <a:p>
            <a:pPr marL="0" indent="0">
              <a:buNone/>
            </a:pPr>
            <a:r>
              <a:rPr lang="ta-IN" sz="5900" dirty="0" smtClean="0"/>
              <a:t> </a:t>
            </a:r>
            <a:endParaRPr lang="ta-IN" sz="1300" dirty="0" smtClean="0"/>
          </a:p>
          <a:p>
            <a:pPr marL="0" indent="0">
              <a:buNone/>
            </a:pPr>
            <a:r>
              <a:rPr lang="ta-IN" sz="1300" dirty="0"/>
              <a:t> </a:t>
            </a:r>
            <a:r>
              <a:rPr lang="ta-IN" sz="1300" dirty="0" smtClean="0"/>
              <a:t>                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மற்றைய + செய்தி = மற்றைய செய்தி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பிற + செய்தி = பிற செய்தி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இதுபோன்ற + செயலில் = இதுபோன்ற செயலில் </a:t>
            </a:r>
          </a:p>
          <a:p>
            <a:pPr marL="0" indent="0">
              <a:buNone/>
            </a:pPr>
            <a:r>
              <a:rPr lang="ta-IN" sz="5900" dirty="0"/>
              <a:t> </a:t>
            </a:r>
            <a:r>
              <a:rPr lang="ta-IN" sz="5900" dirty="0" smtClean="0"/>
              <a:t>                 குறிப்பிட்ட + திசை = குறிப்பிட்ட திசை </a:t>
            </a:r>
          </a:p>
          <a:p>
            <a:pPr marL="0" indent="0">
              <a:buNone/>
            </a:pPr>
            <a:endParaRPr lang="ta-IN" sz="1600" dirty="0"/>
          </a:p>
          <a:p>
            <a:pPr marL="0" indent="0">
              <a:buNone/>
            </a:pPr>
            <a:r>
              <a:rPr lang="ta-IN" sz="1600" dirty="0" smtClean="0"/>
              <a:t>              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022192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a-IN" sz="3100" dirty="0" smtClean="0"/>
              <a:t>               </a:t>
            </a:r>
          </a:p>
          <a:p>
            <a:pPr marL="0" indent="0">
              <a:buNone/>
            </a:pPr>
            <a:r>
              <a:rPr lang="ta-IN" sz="3100" dirty="0" smtClean="0"/>
              <a:t>                அன்றைய + காலம் = அன்றைய காலம் </a:t>
            </a:r>
          </a:p>
          <a:p>
            <a:pPr marL="0" indent="0">
              <a:buNone/>
            </a:pPr>
            <a:r>
              <a:rPr lang="ta-IN" sz="3100" dirty="0"/>
              <a:t> </a:t>
            </a:r>
            <a:r>
              <a:rPr lang="ta-IN" sz="3100" dirty="0" smtClean="0"/>
              <a:t>               இன்றைய + பாடம் = இன்றைய பாடம் </a:t>
            </a:r>
            <a:endParaRPr lang="ta-IN" sz="3100" dirty="0"/>
          </a:p>
          <a:p>
            <a:pPr marL="0" indent="0">
              <a:buNone/>
            </a:pPr>
            <a:r>
              <a:rPr lang="ta-IN" sz="3100" dirty="0"/>
              <a:t> </a:t>
            </a:r>
            <a:r>
              <a:rPr lang="ta-IN" sz="3100" dirty="0" smtClean="0"/>
              <a:t>               என்றைய + செய்தி = என்றைய செய்தி </a:t>
            </a:r>
          </a:p>
          <a:p>
            <a:pPr marL="0" indent="0">
              <a:buNone/>
            </a:pPr>
            <a:r>
              <a:rPr lang="ta-IN" sz="3100" dirty="0"/>
              <a:t> </a:t>
            </a:r>
            <a:r>
              <a:rPr lang="ta-IN" sz="3100" dirty="0" smtClean="0"/>
              <a:t>               நேற்றைய + கொடுமை = நேற்றைய கொடுமை </a:t>
            </a:r>
          </a:p>
          <a:p>
            <a:pPr marL="0" indent="0">
              <a:buNone/>
            </a:pPr>
            <a:r>
              <a:rPr lang="ta-IN" sz="3100" dirty="0"/>
              <a:t> </a:t>
            </a:r>
            <a:r>
              <a:rPr lang="ta-IN" sz="3100" dirty="0" smtClean="0"/>
              <a:t>               நாளைய + பொழுது = நாளைய பொழுது</a:t>
            </a:r>
          </a:p>
          <a:p>
            <a:pPr marL="0" indent="0">
              <a:buNone/>
            </a:pPr>
            <a:r>
              <a:rPr lang="ta-IN" sz="3100" dirty="0" smtClean="0"/>
              <a:t> </a:t>
            </a:r>
          </a:p>
          <a:p>
            <a:pPr marL="0" indent="0">
              <a:buNone/>
            </a:pPr>
            <a:r>
              <a:rPr lang="ta-IN" sz="3100" dirty="0"/>
              <a:t> </a:t>
            </a:r>
            <a:r>
              <a:rPr lang="ta-IN" sz="3100" dirty="0" smtClean="0"/>
              <a:t>               </a:t>
            </a:r>
          </a:p>
          <a:p>
            <a:pPr marL="0" indent="0">
              <a:buNone/>
            </a:pPr>
            <a:r>
              <a:rPr lang="ta-IN" sz="3100" dirty="0"/>
              <a:t> </a:t>
            </a:r>
            <a:r>
              <a:rPr lang="ta-IN" sz="3100" dirty="0" smtClean="0"/>
              <a:t>               முந்தைய + திட்டம் = முந்தைய திட்டம் </a:t>
            </a:r>
          </a:p>
          <a:p>
            <a:pPr marL="0" indent="0">
              <a:buNone/>
            </a:pPr>
            <a:r>
              <a:rPr lang="ta-IN" sz="3100" dirty="0"/>
              <a:t> </a:t>
            </a:r>
            <a:r>
              <a:rPr lang="ta-IN" sz="3100" dirty="0" smtClean="0"/>
              <a:t>               பிந்தைய + காலம் = பிந்தைய காலம்</a:t>
            </a:r>
          </a:p>
          <a:p>
            <a:pPr marL="0" indent="0">
              <a:buNone/>
            </a:pPr>
            <a:r>
              <a:rPr lang="ta-IN" sz="3100" dirty="0" smtClean="0"/>
              <a:t> </a:t>
            </a:r>
          </a:p>
          <a:p>
            <a:pPr marL="0" indent="0">
              <a:buNone/>
            </a:pPr>
            <a:endParaRPr lang="ta-IN" sz="3100" dirty="0"/>
          </a:p>
          <a:p>
            <a:pPr marL="0" indent="0">
              <a:buNone/>
            </a:pPr>
            <a:r>
              <a:rPr lang="ta-IN" sz="3100" dirty="0" smtClean="0"/>
              <a:t>                ஈடு + கொடுத்தல் = ஈடு கொடுத்தல்</a:t>
            </a:r>
          </a:p>
          <a:p>
            <a:pPr marL="0" indent="0">
              <a:buNone/>
            </a:pPr>
            <a:r>
              <a:rPr lang="ta-IN" sz="3100" dirty="0" smtClean="0"/>
              <a:t>                ஈடு + செய் = ஈடு செய் </a:t>
            </a:r>
          </a:p>
          <a:p>
            <a:pPr marL="0" indent="0">
              <a:buNone/>
            </a:pPr>
            <a:r>
              <a:rPr lang="ta-IN" sz="3100" dirty="0"/>
              <a:t> </a:t>
            </a:r>
            <a:r>
              <a:rPr lang="ta-IN" sz="3100" dirty="0" smtClean="0"/>
              <a:t>               ஈடு + தருதல் = ஈடு தருதல் </a:t>
            </a:r>
          </a:p>
          <a:p>
            <a:pPr marL="0" indent="0">
              <a:buNone/>
            </a:pPr>
            <a:r>
              <a:rPr lang="ta-IN" sz="3100" dirty="0"/>
              <a:t> </a:t>
            </a:r>
            <a:r>
              <a:rPr lang="ta-IN" sz="3100" dirty="0" smtClean="0"/>
              <a:t>               ஈடு + பெற்றான் = ஈடு பெற்றான்</a:t>
            </a:r>
          </a:p>
          <a:p>
            <a:pPr marL="0" indent="0">
              <a:buNone/>
            </a:pPr>
            <a:endParaRPr lang="ta-IN" sz="1600" dirty="0"/>
          </a:p>
          <a:p>
            <a:pPr marL="0" indent="0">
              <a:buNone/>
            </a:pPr>
            <a:r>
              <a:rPr lang="en-US" sz="1600" dirty="0" smtClean="0"/>
              <a:t>                                                      x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en-US" sz="1600" dirty="0" err="1" smtClean="0"/>
              <a:t>x</a:t>
            </a:r>
            <a:r>
              <a:rPr lang="en-US" sz="1600" dirty="0" smtClean="0"/>
              <a:t> </a:t>
            </a:r>
            <a:r>
              <a:rPr lang="ta-IN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9724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0782" y="381000"/>
            <a:ext cx="9164782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a-IN" sz="1800" dirty="0" smtClean="0"/>
              <a:t>II.     அந்த,இந்த,அங்கு,இங்கு என்ற சுட்டுச்சொற்களின் பின் வரும் </a:t>
            </a:r>
            <a:r>
              <a:rPr lang="ta-IN" sz="1800" smtClean="0"/>
              <a:t>வல்லெழுத்து </a:t>
            </a:r>
            <a:r>
              <a:rPr lang="ta-IN" sz="1800" smtClean="0"/>
              <a:t>மிகும்</a:t>
            </a:r>
            <a:r>
              <a:rPr lang="ta-IN" sz="1800" dirty="0" smtClean="0"/>
              <a:t>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அந்த+காலம் = அந்தக் காலம்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இந்த+பொருள் = இந்தப் பொருள்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அங்கு+தெரிகிறது = அங்குத் தெரிகிறது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இங்கு+பார்த்தான் = இங்குப் பார்த்தான் </a:t>
            </a:r>
          </a:p>
          <a:p>
            <a:pPr marL="0" indent="0">
              <a:buNone/>
            </a:pPr>
            <a:endParaRPr lang="ta-IN" sz="1800" dirty="0"/>
          </a:p>
          <a:p>
            <a:pPr marL="400050" indent="-400050">
              <a:buAutoNum type="romanUcPeriod" startAt="3"/>
            </a:pPr>
            <a:r>
              <a:rPr lang="ta-IN" sz="1800" dirty="0" smtClean="0"/>
              <a:t>சுட்டுமுதலாகிய அப்படி,இப்படி,அவ்வகை,இவ்வகை என்ற </a:t>
            </a:r>
            <a:r>
              <a:rPr lang="ta-IN" sz="1800" smtClean="0"/>
              <a:t>சொற்களின் </a:t>
            </a:r>
            <a:r>
              <a:rPr lang="ta-IN" sz="1800" smtClean="0"/>
              <a:t>பின்வரும் </a:t>
            </a:r>
            <a:r>
              <a:rPr lang="ta-IN" sz="1800" dirty="0" smtClean="0"/>
              <a:t>வல்லெழுத்து மிகும்.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அப்படி+கூறாதே = அப்படிக் கூறாதே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இப்படி+செய் = இப்படிச் செய்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அவ்வகை+தண்ணீர் =அவ்வகைத் தண்ணீர்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இவ்வகை+பாடம் = இவ்வகைப் பாடம்</a:t>
            </a:r>
          </a:p>
          <a:p>
            <a:pPr marL="0" indent="0">
              <a:buNone/>
            </a:pPr>
            <a:r>
              <a:rPr lang="ta-IN" sz="1800" dirty="0" smtClean="0"/>
              <a:t> </a:t>
            </a:r>
          </a:p>
          <a:p>
            <a:pPr marL="400050" indent="-400050">
              <a:buAutoNum type="romanUcPeriod" startAt="4"/>
            </a:pPr>
            <a:r>
              <a:rPr lang="ta-IN" sz="1800" dirty="0" smtClean="0"/>
              <a:t> ‘எ’ என்னும் வினா எழுத்தை முதலாக </a:t>
            </a:r>
            <a:r>
              <a:rPr lang="ta-IN" sz="1800" smtClean="0"/>
              <a:t>உடைய </a:t>
            </a:r>
            <a:r>
              <a:rPr lang="ta-IN" sz="1800" smtClean="0"/>
              <a:t>எந்த,எப்படி,எங்கு,எவ்வகை</a:t>
            </a:r>
            <a:r>
              <a:rPr lang="en-US" sz="1800" smtClean="0"/>
              <a:t> </a:t>
            </a:r>
            <a:r>
              <a:rPr lang="ta-IN" sz="1800" smtClean="0"/>
              <a:t>என்ற </a:t>
            </a:r>
            <a:r>
              <a:rPr lang="ta-IN" sz="1800" dirty="0" smtClean="0"/>
              <a:t>சொற்களின் </a:t>
            </a:r>
            <a:r>
              <a:rPr lang="ta-IN" sz="1800" smtClean="0"/>
              <a:t>பின்வரும் </a:t>
            </a:r>
            <a:r>
              <a:rPr lang="en-US" sz="1800" smtClean="0"/>
              <a:t>  </a:t>
            </a:r>
            <a:r>
              <a:rPr lang="ta-IN" sz="1800" smtClean="0"/>
              <a:t>வல்லெழுத்து </a:t>
            </a:r>
            <a:r>
              <a:rPr lang="ta-IN" sz="1800" dirty="0" smtClean="0"/>
              <a:t>மிகும்.            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. </a:t>
            </a:r>
            <a:r>
              <a:rPr lang="ta-IN" sz="1800" dirty="0"/>
              <a:t> </a:t>
            </a:r>
            <a:r>
              <a:rPr lang="ta-IN" sz="1800" dirty="0" smtClean="0"/>
              <a:t>    எந்த+கட்டிடம் = எந்தக் கட்டிடம்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எப்படி+பார்த்தார் =எப்படிப் பார்த்தார்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எங்கு+சென்றார் = எங்குச் சென்றார்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எவ்வகை+தண்ணீர் = எவ்வகைத் தண்ணீர்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9197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504" y="500270"/>
            <a:ext cx="9144000" cy="6324600"/>
          </a:xfrm>
        </p:spPr>
        <p:txBody>
          <a:bodyPr>
            <a:normAutofit fontScale="25000" lnSpcReduction="20000"/>
          </a:bodyPr>
          <a:lstStyle/>
          <a:p>
            <a:pPr marL="400050" indent="-400050">
              <a:buAutoNum type="romanUcPeriod" startAt="5"/>
            </a:pPr>
            <a:r>
              <a:rPr lang="ta-IN" sz="8000" dirty="0" smtClean="0"/>
              <a:t>அத்துணை,இத்துணை,எத்துணை; </a:t>
            </a:r>
            <a:r>
              <a:rPr lang="ta-IN" sz="8000" smtClean="0"/>
              <a:t>ஆங்கு,ஈங்கு,யாங்கு </a:t>
            </a:r>
            <a:r>
              <a:rPr lang="ta-IN" sz="8000" smtClean="0"/>
              <a:t>என்னும்</a:t>
            </a:r>
            <a:r>
              <a:rPr lang="en-US" sz="8000" smtClean="0"/>
              <a:t> </a:t>
            </a:r>
            <a:r>
              <a:rPr lang="ta-IN" sz="8000" smtClean="0"/>
              <a:t>சொற்களின் </a:t>
            </a:r>
            <a:r>
              <a:rPr lang="ta-IN" sz="8000" dirty="0" smtClean="0"/>
              <a:t>பின்வரும் வல்லெழுத்து மிகும்.</a:t>
            </a:r>
          </a:p>
          <a:p>
            <a:pPr marL="0" indent="0">
              <a:buNone/>
            </a:pPr>
            <a:r>
              <a:rPr lang="ta-IN" sz="8000" dirty="0" smtClean="0"/>
              <a:t> </a:t>
            </a:r>
          </a:p>
          <a:p>
            <a:pPr marL="0" indent="0">
              <a:buNone/>
            </a:pPr>
            <a:r>
              <a:rPr lang="ta-IN" sz="8000" dirty="0" smtClean="0"/>
              <a:t>        அத்துணை+பெரிது = அத்துணைப் பெரிது</a:t>
            </a:r>
          </a:p>
          <a:p>
            <a:pPr marL="0" indent="0">
              <a:buNone/>
            </a:pPr>
            <a:r>
              <a:rPr lang="ta-IN" sz="8000" dirty="0"/>
              <a:t> </a:t>
            </a:r>
            <a:r>
              <a:rPr lang="ta-IN" sz="8000" dirty="0" smtClean="0"/>
              <a:t>       இத்துணை+சிறிய = இத்துணைச் சிறிய</a:t>
            </a:r>
          </a:p>
          <a:p>
            <a:pPr marL="0" indent="0">
              <a:buNone/>
            </a:pPr>
            <a:r>
              <a:rPr lang="ta-IN" sz="8000" dirty="0"/>
              <a:t> </a:t>
            </a:r>
            <a:r>
              <a:rPr lang="ta-IN" sz="8000" dirty="0" smtClean="0"/>
              <a:t>       எத்துணை+கொடிய = எத்துணைக் கொடிய</a:t>
            </a:r>
          </a:p>
          <a:p>
            <a:pPr marL="0" indent="0">
              <a:buNone/>
            </a:pPr>
            <a:r>
              <a:rPr lang="ta-IN" sz="8000" dirty="0"/>
              <a:t> </a:t>
            </a:r>
            <a:r>
              <a:rPr lang="ta-IN" sz="8000" dirty="0" smtClean="0"/>
              <a:t>       ஆங்கு+சென்றான் = ஆங்குச் சென்றான்</a:t>
            </a:r>
          </a:p>
          <a:p>
            <a:pPr marL="0" indent="0">
              <a:buNone/>
            </a:pPr>
            <a:r>
              <a:rPr lang="ta-IN" sz="8000" dirty="0"/>
              <a:t> </a:t>
            </a:r>
            <a:r>
              <a:rPr lang="ta-IN" sz="8000" dirty="0" smtClean="0"/>
              <a:t>       ஈங்கு+காட்டினான் = ஈங்குக் காட்டினான்</a:t>
            </a:r>
          </a:p>
          <a:p>
            <a:pPr marL="0" indent="0">
              <a:buNone/>
            </a:pPr>
            <a:r>
              <a:rPr lang="ta-IN" sz="8000" dirty="0"/>
              <a:t> </a:t>
            </a:r>
            <a:r>
              <a:rPr lang="ta-IN" sz="8000" dirty="0" smtClean="0"/>
              <a:t>       யாங்கு+போனான் = யாங்குப் போனான்</a:t>
            </a:r>
          </a:p>
          <a:p>
            <a:pPr marL="0" indent="0">
              <a:buNone/>
            </a:pPr>
            <a:endParaRPr lang="ta-IN" sz="4400" dirty="0"/>
          </a:p>
          <a:p>
            <a:pPr marL="0" indent="0">
              <a:buNone/>
            </a:pPr>
            <a:endParaRPr lang="ta-IN" sz="4400" dirty="0" smtClean="0"/>
          </a:p>
          <a:p>
            <a:pPr marL="0" indent="0">
              <a:buNone/>
            </a:pPr>
            <a:endParaRPr lang="ta-IN" sz="4400" dirty="0"/>
          </a:p>
          <a:p>
            <a:pPr marL="0" indent="0">
              <a:buNone/>
            </a:pPr>
            <a:endParaRPr lang="ta-IN" sz="2800" dirty="0"/>
          </a:p>
          <a:p>
            <a:pPr marL="0" indent="0">
              <a:buNone/>
            </a:pPr>
            <a:r>
              <a:rPr lang="ta-IN" sz="2400" dirty="0" smtClean="0"/>
              <a:t>  </a:t>
            </a:r>
          </a:p>
          <a:p>
            <a:pPr marL="0" indent="0">
              <a:buNone/>
            </a:pPr>
            <a:r>
              <a:rPr lang="ta-IN" sz="8000" smtClean="0"/>
              <a:t>VI.       இனி,தனி,முன்னர்,பின்னர்,அரை,பாதி </a:t>
            </a:r>
            <a:r>
              <a:rPr lang="ta-IN" sz="8000" dirty="0"/>
              <a:t>ஆகிய சொற்களின் </a:t>
            </a:r>
            <a:r>
              <a:rPr lang="ta-IN" sz="8000"/>
              <a:t>பின்வரும் </a:t>
            </a:r>
            <a:r>
              <a:rPr lang="ta-IN" sz="8000" smtClean="0"/>
              <a:t>வல்லெழுத்து </a:t>
            </a:r>
            <a:r>
              <a:rPr lang="en-US" sz="8000" smtClean="0"/>
              <a:t> </a:t>
            </a:r>
          </a:p>
          <a:p>
            <a:pPr marL="0" indent="0">
              <a:buNone/>
            </a:pPr>
            <a:r>
              <a:rPr lang="en-US" sz="8000" smtClean="0"/>
              <a:t>            </a:t>
            </a:r>
            <a:r>
              <a:rPr lang="ta-IN" sz="8000" smtClean="0"/>
              <a:t>மிகும்</a:t>
            </a:r>
            <a:r>
              <a:rPr lang="ta-IN" sz="8000" dirty="0" smtClean="0"/>
              <a:t>.</a:t>
            </a:r>
          </a:p>
          <a:p>
            <a:pPr marL="0" indent="0">
              <a:buNone/>
            </a:pPr>
            <a:endParaRPr lang="ta-IN" sz="8000" dirty="0"/>
          </a:p>
          <a:p>
            <a:pPr marL="0" indent="0">
              <a:buNone/>
            </a:pPr>
            <a:r>
              <a:rPr lang="ta-IN" sz="8000" dirty="0"/>
              <a:t>         </a:t>
            </a:r>
            <a:r>
              <a:rPr lang="ta-IN" sz="8000" dirty="0" smtClean="0"/>
              <a:t> </a:t>
            </a:r>
            <a:r>
              <a:rPr lang="ta-IN" sz="8000" dirty="0"/>
              <a:t>இனி+பேசாதே = இனிப் பேசாதே </a:t>
            </a:r>
          </a:p>
          <a:p>
            <a:pPr marL="0" indent="0">
              <a:buNone/>
            </a:pPr>
            <a:r>
              <a:rPr lang="ta-IN" sz="8000" dirty="0"/>
              <a:t>          தனி+செயலாளர் = தனிச்செயலாளர் </a:t>
            </a:r>
          </a:p>
          <a:p>
            <a:pPr marL="0" indent="0">
              <a:buNone/>
            </a:pPr>
            <a:r>
              <a:rPr lang="ta-IN" sz="8000" dirty="0"/>
              <a:t>          முன்னர்+கண்டேன் = முன்னர்க் கண்டேன்</a:t>
            </a:r>
          </a:p>
          <a:p>
            <a:pPr marL="0" indent="0">
              <a:buNone/>
            </a:pPr>
            <a:r>
              <a:rPr lang="ta-IN" sz="8000" dirty="0"/>
              <a:t>          பின்னர்+பார்க்கலாம் = பின்னர்ப் பார்க்கலாம்</a:t>
            </a:r>
          </a:p>
          <a:p>
            <a:pPr marL="0" indent="0">
              <a:buNone/>
            </a:pPr>
            <a:r>
              <a:rPr lang="ta-IN" sz="8000" dirty="0"/>
              <a:t>          அரை+பக்கம் = அரைப்பக்கம் </a:t>
            </a:r>
          </a:p>
          <a:p>
            <a:pPr marL="0" indent="0">
              <a:buNone/>
            </a:pPr>
            <a:r>
              <a:rPr lang="ta-IN" sz="8000" dirty="0"/>
              <a:t>          பாதி+கிணறு = </a:t>
            </a:r>
            <a:r>
              <a:rPr lang="ta-IN" sz="8000" dirty="0" smtClean="0"/>
              <a:t>பாதிக்கிணறு </a:t>
            </a:r>
          </a:p>
          <a:p>
            <a:pPr marL="0" indent="0">
              <a:buNone/>
            </a:pPr>
            <a:r>
              <a:rPr lang="ta-IN" sz="8000" dirty="0"/>
              <a:t> </a:t>
            </a:r>
            <a:r>
              <a:rPr lang="ta-IN" sz="8000" dirty="0" smtClean="0"/>
              <a:t>   .</a:t>
            </a:r>
          </a:p>
          <a:p>
            <a:pPr marL="0" indent="0">
              <a:buNone/>
            </a:pPr>
            <a:r>
              <a:rPr lang="ta-IN" sz="6400" dirty="0"/>
              <a:t> </a:t>
            </a:r>
            <a:r>
              <a:rPr lang="ta-IN" sz="6400" dirty="0" smtClean="0"/>
              <a:t>        </a:t>
            </a:r>
          </a:p>
          <a:p>
            <a:pPr marL="0" indent="0">
              <a:buNone/>
            </a:pPr>
            <a:r>
              <a:rPr lang="ta-IN" sz="2600" dirty="0"/>
              <a:t> </a:t>
            </a:r>
            <a:r>
              <a:rPr lang="ta-IN" sz="2600" dirty="0" smtClean="0"/>
              <a:t>    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</a:t>
            </a:r>
          </a:p>
          <a:p>
            <a:pPr marL="0" indent="0">
              <a:buNone/>
            </a:pPr>
            <a:r>
              <a:rPr lang="ta-IN" sz="1600" dirty="0" smtClean="0"/>
              <a:t>   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</a:t>
            </a:r>
          </a:p>
          <a:p>
            <a:pPr marL="0" indent="0">
              <a:buNone/>
            </a:pPr>
            <a:endParaRPr lang="ta-IN" sz="1600" dirty="0" smtClean="0"/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6787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a-IN" sz="1800" dirty="0" smtClean="0"/>
              <a:t>2.   திரு,தெரு,பொது,புது,விழு,முழு,நடு,அணு போன்றமுற்றியழுகரச்சொற்களின் </a:t>
            </a:r>
            <a:endParaRPr lang="ta-IN" sz="1800" dirty="0"/>
          </a:p>
          <a:p>
            <a:pPr marL="0" indent="0">
              <a:buNone/>
            </a:pPr>
            <a:r>
              <a:rPr lang="ta-IN" sz="1800" dirty="0"/>
              <a:t>    பின்வரும் வல்லெழுத்து மிகும்.</a:t>
            </a:r>
          </a:p>
          <a:p>
            <a:pPr marL="0" indent="0">
              <a:buNone/>
            </a:pPr>
            <a:r>
              <a:rPr lang="ta-IN" sz="1800" dirty="0"/>
              <a:t>        திரு+பணி = திருப்பணி </a:t>
            </a:r>
          </a:p>
          <a:p>
            <a:pPr marL="0" indent="0">
              <a:buNone/>
            </a:pPr>
            <a:r>
              <a:rPr lang="ta-IN" sz="1800" dirty="0"/>
              <a:t>        தெரு+பக்கம் = தெருப்பக்கம்  </a:t>
            </a:r>
          </a:p>
          <a:p>
            <a:pPr marL="0" indent="0">
              <a:buNone/>
            </a:pPr>
            <a:r>
              <a:rPr lang="ta-IN" sz="1800" dirty="0"/>
              <a:t>        பொது+தொண்டு = பொதுத்தொண்டு </a:t>
            </a:r>
          </a:p>
          <a:p>
            <a:pPr marL="0" indent="0">
              <a:buNone/>
            </a:pPr>
            <a:r>
              <a:rPr lang="ta-IN" sz="1800" dirty="0"/>
              <a:t>        புது+பானை = புதுப்பானை </a:t>
            </a:r>
          </a:p>
          <a:p>
            <a:pPr marL="0" indent="0">
              <a:buNone/>
            </a:pPr>
            <a:r>
              <a:rPr lang="ta-IN" sz="1800" dirty="0"/>
              <a:t>        விழு+செல்வம் =விழுச்செல்வம் </a:t>
            </a:r>
          </a:p>
          <a:p>
            <a:pPr marL="0" indent="0">
              <a:buNone/>
            </a:pPr>
            <a:r>
              <a:rPr lang="ta-IN" sz="1800" dirty="0"/>
              <a:t>        முழு+பொய் = முழுப்பொய்</a:t>
            </a:r>
          </a:p>
          <a:p>
            <a:pPr marL="0" indent="0">
              <a:buNone/>
            </a:pPr>
            <a:r>
              <a:rPr lang="ta-IN" sz="1800" dirty="0"/>
              <a:t>        நடு+பக்கம் = நடுப்பக்கம் </a:t>
            </a:r>
          </a:p>
          <a:p>
            <a:pPr marL="0" indent="0">
              <a:buNone/>
            </a:pPr>
            <a:r>
              <a:rPr lang="ta-IN" sz="1800" dirty="0"/>
              <a:t>        அணு+குண்டு = அணுக்குண்டு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r>
              <a:rPr lang="ta-IN" sz="1800" dirty="0" smtClean="0"/>
              <a:t>3.   ஓரெழுத்து ஒரு மொழிக்குப் பின் வரும் வல்லெழுத்து மிகும்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/>
              <a:t> </a:t>
            </a:r>
            <a:r>
              <a:rPr lang="en-US" sz="1800" smtClean="0"/>
              <a:t>            </a:t>
            </a:r>
            <a:r>
              <a:rPr lang="ta-IN" sz="1800" smtClean="0"/>
              <a:t>ஆ+கூட்டம் </a:t>
            </a:r>
            <a:r>
              <a:rPr lang="ta-IN" sz="1800" dirty="0" smtClean="0"/>
              <a:t>= ஆக்கூட்டம்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தீ+பிடித்தது = தீப்பிடித்தது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கை+திறன் = கைத்திறன்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பூ+பறித்தாள் = பூப்பரித்தாள்</a:t>
            </a:r>
          </a:p>
          <a:p>
            <a:pPr marL="0" indent="0">
              <a:buNone/>
            </a:pPr>
            <a:endParaRPr lang="ta-IN" sz="1800" dirty="0"/>
          </a:p>
          <a:p>
            <a:pPr marL="0" indent="0">
              <a:buNone/>
            </a:pPr>
            <a:r>
              <a:rPr lang="en-US" sz="1800" dirty="0" smtClean="0"/>
              <a:t>4.</a:t>
            </a:r>
            <a:r>
              <a:rPr lang="ta-IN" sz="1800" dirty="0" smtClean="0"/>
              <a:t>   இரண்டாம் வேற்றுமை உருபின் பின் வரும் வல்லெழுத்து மிகும்.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நிலவை+கண்டான் = நிலவைக் கண்டான்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மலரை+சூடினாள் = மலரைச் சூடினாள்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கதவை+திறந்தான் = கதவைத் திறந்தான்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வானத்தை+பார்த்தான் = வானத்தைப் பார்த்தான்    </a:t>
            </a:r>
          </a:p>
          <a:p>
            <a:pPr marL="0" indent="0">
              <a:buNone/>
            </a:pPr>
            <a:r>
              <a:rPr lang="ta-IN" sz="1600" dirty="0" smtClean="0"/>
              <a:t>          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1757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5" y="228600"/>
            <a:ext cx="9144000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a-IN" sz="1800" dirty="0" smtClean="0"/>
              <a:t>5.   நான்காம் வேற்றுமை உருபின் பின் வரும் வல்லெழுத்து மிகும்.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ஊருக்கு+கொடுத்தான் = ஊருக்குக் கொடுத்தான்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பள்ளிக்கு+சென்றான் = பள்ளிக்குச் சென்றான்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எனக்கு+தந்தான் = எனக்குத் தந்தான்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வீட்டுக்கு+போனான் = வீட்டுக்குப் போனான்</a:t>
            </a:r>
          </a:p>
          <a:p>
            <a:pPr marL="0" indent="0">
              <a:buNone/>
            </a:pPr>
            <a:r>
              <a:rPr lang="ta-IN" sz="1800" dirty="0" smtClean="0"/>
              <a:t> </a:t>
            </a:r>
          </a:p>
          <a:p>
            <a:pPr marL="0" indent="0">
              <a:buNone/>
            </a:pPr>
            <a:r>
              <a:rPr lang="ta-IN" sz="1800" dirty="0" smtClean="0"/>
              <a:t>6.    நான்காம் வேற்றுமைத் தொகையில் அஃறிணைப் பெயர்களின் </a:t>
            </a:r>
            <a:r>
              <a:rPr lang="ta-IN" sz="1800" smtClean="0"/>
              <a:t>பின் </a:t>
            </a:r>
            <a:r>
              <a:rPr lang="ta-IN" sz="1800" smtClean="0"/>
              <a:t>வரும்</a:t>
            </a:r>
            <a:r>
              <a:rPr lang="en-US" sz="1800" smtClean="0"/>
              <a:t> </a:t>
            </a:r>
            <a:r>
              <a:rPr lang="ta-IN" sz="1800" smtClean="0"/>
              <a:t>வல்லெழுத்து </a:t>
            </a:r>
            <a:r>
              <a:rPr lang="ta-IN" sz="1800" dirty="0" smtClean="0"/>
              <a:t>மிகும்.</a:t>
            </a:r>
          </a:p>
          <a:p>
            <a:pPr marL="0" indent="0">
              <a:buNone/>
            </a:pPr>
            <a:r>
              <a:rPr lang="ta-IN" sz="1800" smtClean="0"/>
              <a:t>          </a:t>
            </a:r>
            <a:r>
              <a:rPr lang="ta-IN" sz="1800" dirty="0" smtClean="0"/>
              <a:t>வேலி+கால் = வேலிக் கால்</a:t>
            </a:r>
          </a:p>
          <a:p>
            <a:pPr marL="0" indent="0">
              <a:buNone/>
            </a:pPr>
            <a:r>
              <a:rPr lang="ta-IN" sz="1800" dirty="0" smtClean="0"/>
              <a:t> </a:t>
            </a:r>
          </a:p>
          <a:p>
            <a:pPr marL="0" indent="0">
              <a:buNone/>
            </a:pPr>
            <a:r>
              <a:rPr lang="ta-IN" sz="1800" dirty="0" smtClean="0"/>
              <a:t>7.    ஆறாம் வேற்றுமைத் தொகையில் அஃறிணைப் பெயர்களின் பின் </a:t>
            </a:r>
            <a:r>
              <a:rPr lang="ta-IN" sz="1800" smtClean="0"/>
              <a:t>வரும் </a:t>
            </a:r>
            <a:r>
              <a:rPr lang="ta-IN" sz="1800" smtClean="0"/>
              <a:t>வல்லெழுத்து </a:t>
            </a:r>
            <a:r>
              <a:rPr lang="ta-IN" sz="1800" dirty="0" smtClean="0"/>
              <a:t>மிகும்.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புலி+குட்டி = புலிக்குட்டி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கிளி+சிறகு = கிளிச்சிறகு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தேர்+தட்டு = தேர்த்தட்டு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பேருந்து+படியில் =பேருந்துப்படியில்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குருவி+தலை = குருவித்தலை </a:t>
            </a:r>
          </a:p>
          <a:p>
            <a:pPr marL="0" indent="0">
              <a:buNone/>
            </a:pPr>
            <a:endParaRPr lang="ta-IN" sz="1800" dirty="0" smtClean="0"/>
          </a:p>
          <a:p>
            <a:pPr>
              <a:buAutoNum type="arabicPeriod" startAt="8"/>
            </a:pPr>
            <a:r>
              <a:rPr lang="ta-IN" sz="1800" dirty="0" smtClean="0"/>
              <a:t>ஏழாம் வேற்றுமைத் தொகையில் வரும் வல்லெழுத்து மிகும்.</a:t>
            </a:r>
          </a:p>
          <a:p>
            <a:pPr marL="0" indent="0">
              <a:buNone/>
            </a:pPr>
            <a:r>
              <a:rPr lang="ta-IN" sz="1800" smtClean="0"/>
              <a:t>            </a:t>
            </a:r>
            <a:r>
              <a:rPr lang="ta-IN" sz="1800" dirty="0" smtClean="0"/>
              <a:t>குடி+பிறந்தார் = குடிப் பிறந்தார்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754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lnSpcReduction="10000"/>
          </a:bodyPr>
          <a:lstStyle/>
          <a:p>
            <a:pPr>
              <a:buAutoNum type="arabicPeriod" startAt="9"/>
            </a:pPr>
            <a:r>
              <a:rPr lang="ta-IN" sz="1800" smtClean="0"/>
              <a:t>இரண்டாம் </a:t>
            </a:r>
            <a:r>
              <a:rPr lang="ta-IN" sz="1800" dirty="0" smtClean="0"/>
              <a:t>வேற்றுமை உருபும் பயனும் </a:t>
            </a:r>
            <a:r>
              <a:rPr lang="ta-IN" sz="1800" smtClean="0"/>
              <a:t>உடன்தொக்க </a:t>
            </a:r>
            <a:r>
              <a:rPr lang="ta-IN" sz="1800" smtClean="0"/>
              <a:t>தொகையில்</a:t>
            </a:r>
            <a:r>
              <a:rPr lang="en-US" sz="1800" smtClean="0"/>
              <a:t> </a:t>
            </a:r>
            <a:r>
              <a:rPr lang="ta-IN" sz="1800" smtClean="0"/>
              <a:t>வருமொழி </a:t>
            </a:r>
            <a:r>
              <a:rPr lang="ta-IN" sz="1800" dirty="0" smtClean="0"/>
              <a:t>முதலில் </a:t>
            </a:r>
            <a:r>
              <a:rPr lang="ta-IN" sz="1800" smtClean="0"/>
              <a:t>வரும் </a:t>
            </a:r>
            <a:r>
              <a:rPr lang="en-US" sz="1800" smtClean="0"/>
              <a:t>      </a:t>
            </a:r>
            <a:r>
              <a:rPr lang="ta-IN" sz="1800" smtClean="0"/>
              <a:t>வல்லெழுத்து </a:t>
            </a:r>
            <a:r>
              <a:rPr lang="ta-IN" sz="1800" dirty="0" smtClean="0"/>
              <a:t>மிகும்.</a:t>
            </a:r>
          </a:p>
          <a:p>
            <a:pPr marL="0" indent="0">
              <a:buNone/>
            </a:pPr>
            <a:r>
              <a:rPr lang="ta-IN" sz="3600" dirty="0" smtClean="0"/>
              <a:t>     </a:t>
            </a:r>
            <a:r>
              <a:rPr lang="ta-IN" sz="1800" dirty="0" smtClean="0"/>
              <a:t>துணி+கடை = துணிக்கடை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மலர்+தட்டு = மலர்த்தட்டு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சிற்றுண்டி+சாலை = சிற்றுண்டிச் சாலை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தயிர்+குடம் = தயிர்க்குடம்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காய்கறி+கடை = காய்கறிக் கடை</a:t>
            </a:r>
          </a:p>
          <a:p>
            <a:pPr marL="0" indent="0">
              <a:buNone/>
            </a:pPr>
            <a:endParaRPr lang="ta-IN" sz="1800" dirty="0" smtClean="0"/>
          </a:p>
          <a:p>
            <a:pPr>
              <a:buAutoNum type="arabicPeriod" startAt="10"/>
            </a:pPr>
            <a:r>
              <a:rPr lang="ta-IN" sz="1800" smtClean="0"/>
              <a:t>மூன்றாம் </a:t>
            </a:r>
            <a:r>
              <a:rPr lang="ta-IN" sz="1800" dirty="0" smtClean="0"/>
              <a:t>வேற்றுமை உருபும் பயனும் உடன்தொக்க </a:t>
            </a:r>
            <a:r>
              <a:rPr lang="ta-IN" sz="1800" smtClean="0"/>
              <a:t>தொகையில் </a:t>
            </a:r>
            <a:r>
              <a:rPr lang="ta-IN" sz="1800" smtClean="0"/>
              <a:t>வருமொழி </a:t>
            </a:r>
            <a:r>
              <a:rPr lang="ta-IN" sz="1800" dirty="0" smtClean="0"/>
              <a:t>முதலில் </a:t>
            </a:r>
            <a:r>
              <a:rPr lang="ta-IN" sz="1800" smtClean="0"/>
              <a:t>வரும் </a:t>
            </a:r>
            <a:endParaRPr lang="en-US" sz="1800" smtClean="0"/>
          </a:p>
          <a:p>
            <a:pPr marL="0" indent="0">
              <a:buNone/>
            </a:pPr>
            <a:r>
              <a:rPr lang="en-US" sz="1800"/>
              <a:t> </a:t>
            </a:r>
            <a:r>
              <a:rPr lang="en-US" sz="1800" smtClean="0"/>
              <a:t>      </a:t>
            </a:r>
            <a:r>
              <a:rPr lang="ta-IN" sz="1800" smtClean="0"/>
              <a:t>வல்லெழுத்து </a:t>
            </a:r>
            <a:r>
              <a:rPr lang="ta-IN" sz="1800" dirty="0" smtClean="0"/>
              <a:t>மிகும்.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வெள்ளி+சிலை = வெள்ளிச்சிலை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இரும்பு+தூண் = இரும்புத்தூண்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துணி+பை = துணிப்பை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பட்டு+சேலை = பட்டுச்சேலை</a:t>
            </a:r>
          </a:p>
          <a:p>
            <a:pPr marL="0" indent="0">
              <a:buNone/>
            </a:pPr>
            <a:r>
              <a:rPr lang="ta-IN" sz="1800" dirty="0" smtClean="0"/>
              <a:t> </a:t>
            </a:r>
          </a:p>
          <a:p>
            <a:pPr>
              <a:buAutoNum type="arabicPeriod" startAt="11"/>
            </a:pPr>
            <a:r>
              <a:rPr lang="ta-IN" sz="1800" smtClean="0"/>
              <a:t>நான்காம் </a:t>
            </a:r>
            <a:r>
              <a:rPr lang="ta-IN" sz="1800" dirty="0" smtClean="0"/>
              <a:t>வேற்றுமை உருபும் பயனும் </a:t>
            </a:r>
            <a:r>
              <a:rPr lang="ta-IN" sz="1800" smtClean="0"/>
              <a:t>உடன்தொக்க </a:t>
            </a:r>
            <a:r>
              <a:rPr lang="ta-IN" sz="1800" smtClean="0"/>
              <a:t>தொகையில்</a:t>
            </a:r>
            <a:r>
              <a:rPr lang="en-US" sz="1800" smtClean="0"/>
              <a:t> </a:t>
            </a:r>
            <a:r>
              <a:rPr lang="ta-IN" sz="1800" smtClean="0"/>
              <a:t>வருமொழி </a:t>
            </a:r>
            <a:r>
              <a:rPr lang="ta-IN" sz="1800" dirty="0" smtClean="0"/>
              <a:t>முதலில் </a:t>
            </a:r>
            <a:r>
              <a:rPr lang="ta-IN" sz="1800" smtClean="0"/>
              <a:t>வரும் </a:t>
            </a:r>
            <a:r>
              <a:rPr lang="en-US" sz="1800" smtClean="0"/>
              <a:t>   </a:t>
            </a:r>
          </a:p>
          <a:p>
            <a:pPr marL="0" indent="0">
              <a:buNone/>
            </a:pPr>
            <a:r>
              <a:rPr lang="en-US" sz="1800" smtClean="0"/>
              <a:t>       </a:t>
            </a:r>
            <a:r>
              <a:rPr lang="ta-IN" sz="1800" smtClean="0"/>
              <a:t>வல்லெழுத்து </a:t>
            </a:r>
            <a:r>
              <a:rPr lang="ta-IN" sz="1800" dirty="0" smtClean="0"/>
              <a:t>மிகும்.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கோழி+தீனி = கொழித்தீனி </a:t>
            </a:r>
          </a:p>
          <a:p>
            <a:pPr marL="0" indent="0">
              <a:buNone/>
            </a:pPr>
            <a:r>
              <a:rPr lang="ta-IN" sz="1800" dirty="0"/>
              <a:t> </a:t>
            </a:r>
            <a:r>
              <a:rPr lang="ta-IN" sz="1800" dirty="0" smtClean="0"/>
              <a:t>           குழந்தை+பால் =குழந்தைப்பால் </a:t>
            </a:r>
          </a:p>
          <a:p>
            <a:pPr marL="0" indent="0">
              <a:buNone/>
            </a:pPr>
            <a:r>
              <a:rPr lang="ta-IN" sz="1600" dirty="0"/>
              <a:t> </a:t>
            </a:r>
            <a:r>
              <a:rPr lang="ta-IN" sz="1600" dirty="0" smtClean="0"/>
              <a:t>            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52197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 startAt="12"/>
            </a:pPr>
            <a:r>
              <a:rPr lang="ta-IN" sz="2000" smtClean="0"/>
              <a:t>ஐந்தாம் </a:t>
            </a:r>
            <a:r>
              <a:rPr lang="ta-IN" sz="2000" dirty="0" smtClean="0"/>
              <a:t>வேற்றுமை உருபும் பயனும் உடன்தொக்க </a:t>
            </a:r>
            <a:r>
              <a:rPr lang="ta-IN" sz="2000" smtClean="0"/>
              <a:t>தொகையில் </a:t>
            </a:r>
            <a:r>
              <a:rPr lang="ta-IN" sz="2000" smtClean="0"/>
              <a:t>வருமொழி </a:t>
            </a:r>
            <a:r>
              <a:rPr lang="ta-IN" sz="2000" smtClean="0"/>
              <a:t>முதலில் </a:t>
            </a:r>
            <a:r>
              <a:rPr lang="en-US" sz="2000" smtClean="0"/>
              <a:t>  </a:t>
            </a:r>
          </a:p>
          <a:p>
            <a:pPr marL="0" indent="0">
              <a:buNone/>
            </a:pPr>
            <a:r>
              <a:rPr lang="en-US" sz="2000"/>
              <a:t> </a:t>
            </a:r>
            <a:r>
              <a:rPr lang="en-US" sz="2000" smtClean="0"/>
              <a:t>       </a:t>
            </a:r>
            <a:r>
              <a:rPr lang="ta-IN" sz="2000" smtClean="0"/>
              <a:t>வரும் </a:t>
            </a:r>
            <a:r>
              <a:rPr lang="ta-IN" sz="2000" dirty="0" smtClean="0"/>
              <a:t>வல்லெழுத்து மிகும்.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விழி+புனல் = விழிப்புனல்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வாய்+பாட்டு = வாய்ப்பாட்டு </a:t>
            </a:r>
          </a:p>
          <a:p>
            <a:pPr marL="0" indent="0">
              <a:buNone/>
            </a:pPr>
            <a:endParaRPr lang="ta-IN" sz="2000" dirty="0"/>
          </a:p>
          <a:p>
            <a:pPr marL="457200" indent="-457200">
              <a:buAutoNum type="arabicPeriod" startAt="13"/>
            </a:pPr>
            <a:r>
              <a:rPr lang="ta-IN" sz="2000" smtClean="0"/>
              <a:t>ஏழாம் </a:t>
            </a:r>
            <a:r>
              <a:rPr lang="ta-IN" sz="2000" dirty="0" smtClean="0"/>
              <a:t>வேற்றுமை </a:t>
            </a:r>
            <a:r>
              <a:rPr lang="ta-IN" sz="2000" dirty="0"/>
              <a:t>உருபும் பயனும் உடன்தொக்க </a:t>
            </a:r>
            <a:r>
              <a:rPr lang="ta-IN" sz="2000"/>
              <a:t>தொகையில் </a:t>
            </a:r>
            <a:r>
              <a:rPr lang="ta-IN" sz="2000" smtClean="0"/>
              <a:t>வருமொழி </a:t>
            </a:r>
            <a:r>
              <a:rPr lang="ta-IN" sz="2000"/>
              <a:t>முதலில் </a:t>
            </a:r>
            <a:r>
              <a:rPr lang="en-US" sz="2000" smtClean="0"/>
              <a:t> </a:t>
            </a:r>
            <a:r>
              <a:rPr lang="ta-IN" sz="2000" smtClean="0"/>
              <a:t>வரும் </a:t>
            </a:r>
            <a:r>
              <a:rPr lang="ta-IN" sz="2000" dirty="0"/>
              <a:t>வல்லெழுத்து மிகும்</a:t>
            </a:r>
            <a:r>
              <a:rPr lang="ta-IN" sz="2000" dirty="0" smtClean="0"/>
              <a:t>.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மலை+கோயில் = மலைக்கோயில்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நீர்+செடி = நீர்ச்செடி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கடற்கரை+பூங்கா = கடற்கரைப்பூங்கா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தண்ணீர்+பாம்பு = தண்ணீர்ப்பாம்பு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சென்னை+கல்லூரி = சென்னைக்கல்லூரி </a:t>
            </a:r>
          </a:p>
          <a:p>
            <a:pPr marL="0" indent="0">
              <a:buNone/>
            </a:pPr>
            <a:endParaRPr lang="ta-IN" sz="2000" dirty="0"/>
          </a:p>
          <a:p>
            <a:pPr marL="0" indent="0">
              <a:buNone/>
            </a:pPr>
            <a:r>
              <a:rPr lang="en-US" sz="2000" dirty="0" smtClean="0"/>
              <a:t>14</a:t>
            </a:r>
            <a:r>
              <a:rPr lang="en-US" sz="2000" smtClean="0"/>
              <a:t>.</a:t>
            </a:r>
            <a:r>
              <a:rPr lang="ta-IN" sz="2000" smtClean="0"/>
              <a:t>   </a:t>
            </a:r>
            <a:r>
              <a:rPr lang="ta-IN" sz="2000" smtClean="0"/>
              <a:t>போல </a:t>
            </a:r>
            <a:r>
              <a:rPr lang="ta-IN" sz="2000" dirty="0" smtClean="0"/>
              <a:t>என்ற உவம உருபின் பின் வரும் வல்லெழுத்து மிகும்.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மழைபோல+கொடுத்தான் = மழைபோலக் கொடுத்தான்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புலிபோல+பாய்ந்தான் = புலிபோலப் பாய்ந்தான் 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பாம்புபோல+சீறினான் = பாம்புபோலச் சீறினான்</a:t>
            </a:r>
          </a:p>
          <a:p>
            <a:pPr marL="0" indent="0">
              <a:buNone/>
            </a:pPr>
            <a:r>
              <a:rPr lang="ta-IN" sz="2000" dirty="0"/>
              <a:t> </a:t>
            </a:r>
            <a:r>
              <a:rPr lang="ta-IN" sz="2000" dirty="0" smtClean="0"/>
              <a:t>             குயில்போல+பாடினாள் = குயில்போலப் பாடினாள்  </a:t>
            </a:r>
            <a:endParaRPr lang="ta-IN" sz="20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4085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15.   </a:t>
            </a:r>
            <a:r>
              <a:rPr lang="ta-IN" sz="1600" dirty="0" smtClean="0"/>
              <a:t>  உவமைத்தொகையில் வரும் வல்லெழுத்து மிகும்.</a:t>
            </a:r>
          </a:p>
          <a:p>
            <a:pPr marL="0" indent="0">
              <a:buNone/>
            </a:pPr>
            <a:r>
              <a:rPr lang="ta-IN" sz="1600" smtClean="0"/>
              <a:t>          </a:t>
            </a:r>
            <a:r>
              <a:rPr lang="en-US" sz="1600" smtClean="0"/>
              <a:t>	</a:t>
            </a:r>
            <a:r>
              <a:rPr lang="ta-IN" sz="1600" smtClean="0"/>
              <a:t>தாமரை+கண் </a:t>
            </a:r>
            <a:r>
              <a:rPr lang="ta-IN" sz="1600" dirty="0" smtClean="0"/>
              <a:t>= தாமரைக் கண்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</a:t>
            </a:r>
            <a:r>
              <a:rPr lang="en-US" sz="1600" smtClean="0"/>
              <a:t>	</a:t>
            </a:r>
            <a:r>
              <a:rPr lang="ta-IN" sz="1600" smtClean="0"/>
              <a:t>முத்து+பல் </a:t>
            </a:r>
            <a:r>
              <a:rPr lang="ta-IN" sz="1600" dirty="0" smtClean="0"/>
              <a:t>= முத்துப் பல்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</a:t>
            </a:r>
            <a:r>
              <a:rPr lang="en-US" sz="1600" smtClean="0"/>
              <a:t>	</a:t>
            </a:r>
            <a:r>
              <a:rPr lang="ta-IN" sz="1600" smtClean="0"/>
              <a:t>மலை+தோள் </a:t>
            </a:r>
            <a:r>
              <a:rPr lang="ta-IN" sz="1600" dirty="0" smtClean="0"/>
              <a:t>= மலைத் தோள்</a:t>
            </a:r>
          </a:p>
          <a:p>
            <a:pPr marL="0" indent="0">
              <a:buNone/>
            </a:pPr>
            <a:endParaRPr lang="ta-IN" sz="1600" dirty="0"/>
          </a:p>
          <a:p>
            <a:pPr marL="0" indent="0">
              <a:buNone/>
            </a:pPr>
            <a:r>
              <a:rPr lang="en-US" sz="1600" dirty="0" smtClean="0"/>
              <a:t>16.</a:t>
            </a:r>
            <a:r>
              <a:rPr lang="ta-IN" sz="1600" dirty="0" smtClean="0"/>
              <a:t>   பண்புத்தொகையில் வருமொழி முதலில் வரும் வல்லெழுத்து மிகும்.</a:t>
            </a:r>
          </a:p>
          <a:p>
            <a:pPr marL="0" indent="0">
              <a:buNone/>
            </a:pPr>
            <a:r>
              <a:rPr lang="ta-IN" sz="1600" smtClean="0"/>
              <a:t>           </a:t>
            </a:r>
            <a:r>
              <a:rPr lang="en-US" sz="1600" smtClean="0"/>
              <a:t>	</a:t>
            </a:r>
            <a:r>
              <a:rPr lang="ta-IN" sz="1600" smtClean="0"/>
              <a:t>பச்சை+கிளி </a:t>
            </a:r>
            <a:r>
              <a:rPr lang="ta-IN" sz="1600" dirty="0" smtClean="0"/>
              <a:t>= பச்சைக்கிளி 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 </a:t>
            </a:r>
            <a:r>
              <a:rPr lang="en-US" sz="1600" smtClean="0"/>
              <a:t>	</a:t>
            </a:r>
            <a:r>
              <a:rPr lang="ta-IN" sz="1600" smtClean="0"/>
              <a:t>பொய்+செய்தி </a:t>
            </a:r>
            <a:r>
              <a:rPr lang="ta-IN" sz="1600" dirty="0" smtClean="0"/>
              <a:t>= பொய்ச்செய்தி 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 </a:t>
            </a:r>
            <a:r>
              <a:rPr lang="en-US" sz="1600" smtClean="0"/>
              <a:t>	</a:t>
            </a:r>
            <a:r>
              <a:rPr lang="ta-IN" sz="1600" smtClean="0"/>
              <a:t>கறுப்பு+திரை </a:t>
            </a:r>
            <a:r>
              <a:rPr lang="ta-IN" sz="1600" dirty="0" smtClean="0"/>
              <a:t>= கறுப்புத்திரை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 </a:t>
            </a:r>
            <a:r>
              <a:rPr lang="en-US" sz="1600" smtClean="0"/>
              <a:t>	</a:t>
            </a:r>
            <a:r>
              <a:rPr lang="ta-IN" sz="1600" smtClean="0"/>
              <a:t>வெள்ளை+புறா </a:t>
            </a:r>
            <a:r>
              <a:rPr lang="ta-IN" sz="1600" dirty="0" smtClean="0"/>
              <a:t>= வெள்ளைப்புறா </a:t>
            </a:r>
          </a:p>
          <a:p>
            <a:pPr marL="0" indent="0">
              <a:buNone/>
            </a:pPr>
            <a:endParaRPr lang="ta-IN" sz="1600" dirty="0"/>
          </a:p>
          <a:p>
            <a:pPr marL="0" indent="0">
              <a:buNone/>
            </a:pPr>
            <a:r>
              <a:rPr lang="en-US" sz="1600" dirty="0" smtClean="0"/>
              <a:t>17. </a:t>
            </a:r>
            <a:r>
              <a:rPr lang="ta-IN" sz="1600" dirty="0" smtClean="0"/>
              <a:t>   இருபெயரொட்டுப் பண்புத்தொகையில் </a:t>
            </a:r>
            <a:r>
              <a:rPr lang="ta-IN" sz="1600" smtClean="0"/>
              <a:t>அஃறிணைப் </a:t>
            </a:r>
            <a:r>
              <a:rPr lang="ta-IN" sz="1600" smtClean="0"/>
              <a:t>பெயர்களின் </a:t>
            </a:r>
            <a:r>
              <a:rPr lang="ta-IN" sz="1600" dirty="0" smtClean="0"/>
              <a:t>பின்வரும் வல்லெழுத்து மிகும்.</a:t>
            </a:r>
          </a:p>
          <a:p>
            <a:pPr marL="0" indent="0">
              <a:buNone/>
            </a:pPr>
            <a:r>
              <a:rPr lang="en-US" sz="1600" smtClean="0"/>
              <a:t>	</a:t>
            </a:r>
            <a:r>
              <a:rPr lang="ta-IN" sz="1600" smtClean="0"/>
              <a:t> கோடை+காலம் </a:t>
            </a:r>
            <a:r>
              <a:rPr lang="ta-IN" sz="1600" dirty="0" smtClean="0"/>
              <a:t>= கோடைக்காலம் 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 </a:t>
            </a:r>
            <a:r>
              <a:rPr lang="en-US" sz="1600" smtClean="0"/>
              <a:t>	</a:t>
            </a:r>
            <a:r>
              <a:rPr lang="ta-IN" sz="1600" smtClean="0"/>
              <a:t> </a:t>
            </a:r>
            <a:r>
              <a:rPr lang="ta-IN" sz="1600" dirty="0" smtClean="0"/>
              <a:t>மல்லிகை+செடி = மல்லிகைச்செடி 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  </a:t>
            </a:r>
            <a:r>
              <a:rPr lang="en-US" sz="1600" smtClean="0"/>
              <a:t>	</a:t>
            </a:r>
            <a:r>
              <a:rPr lang="ta-IN" sz="1600" smtClean="0"/>
              <a:t>தை+திங்கள் </a:t>
            </a:r>
            <a:r>
              <a:rPr lang="ta-IN" sz="1600" dirty="0" smtClean="0"/>
              <a:t>= தைத்திங்கள் 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  </a:t>
            </a:r>
            <a:r>
              <a:rPr lang="en-US" sz="1600" smtClean="0"/>
              <a:t>	</a:t>
            </a:r>
            <a:r>
              <a:rPr lang="ta-IN" sz="1600" smtClean="0"/>
              <a:t>தாமரை+பூ </a:t>
            </a:r>
            <a:r>
              <a:rPr lang="ta-IN" sz="1600" dirty="0" smtClean="0"/>
              <a:t>= தாமரைப்பூ</a:t>
            </a:r>
          </a:p>
          <a:p>
            <a:pPr marL="0" indent="0">
              <a:buNone/>
            </a:pPr>
            <a:endParaRPr lang="ta-IN" sz="1600" dirty="0"/>
          </a:p>
          <a:p>
            <a:pPr marL="0" indent="0">
              <a:buNone/>
            </a:pPr>
            <a:r>
              <a:rPr lang="en-US" sz="1600" dirty="0" smtClean="0"/>
              <a:t>18.</a:t>
            </a:r>
            <a:r>
              <a:rPr lang="ta-IN" sz="1600" dirty="0" smtClean="0"/>
              <a:t>   அகர ஈற்று வினையெச்சத்தின் பின்வரும் வல்லெழுத்து மிகும்.</a:t>
            </a:r>
          </a:p>
          <a:p>
            <a:pPr marL="0" indent="0">
              <a:buNone/>
            </a:pPr>
            <a:r>
              <a:rPr lang="en-US" sz="1600" smtClean="0"/>
              <a:t>	</a:t>
            </a:r>
            <a:r>
              <a:rPr lang="ta-IN" sz="1600" smtClean="0"/>
              <a:t>வாட+கண்டான் </a:t>
            </a:r>
            <a:r>
              <a:rPr lang="ta-IN" sz="1600" dirty="0" smtClean="0"/>
              <a:t>= வாடக்கண்டான் 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   </a:t>
            </a:r>
            <a:r>
              <a:rPr lang="en-US" sz="1600" smtClean="0"/>
              <a:t>	</a:t>
            </a:r>
            <a:r>
              <a:rPr lang="ta-IN" sz="1600" smtClean="0"/>
              <a:t>படிக்க+சொன்னார் </a:t>
            </a:r>
            <a:r>
              <a:rPr lang="ta-IN" sz="1600" dirty="0" smtClean="0"/>
              <a:t>= படிக்கச்சொன்னார் 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 </a:t>
            </a:r>
            <a:r>
              <a:rPr lang="en-US" sz="1600" smtClean="0"/>
              <a:t>	</a:t>
            </a:r>
            <a:r>
              <a:rPr lang="ta-IN" sz="1600" smtClean="0"/>
              <a:t>உண்ண+தந்தார் </a:t>
            </a:r>
            <a:r>
              <a:rPr lang="ta-IN" sz="1600" dirty="0" smtClean="0"/>
              <a:t>= உண்ணத்தந்தார்</a:t>
            </a:r>
          </a:p>
          <a:p>
            <a:pPr marL="0" indent="0">
              <a:buNone/>
            </a:pPr>
            <a:r>
              <a:rPr lang="ta-IN" sz="1600"/>
              <a:t> </a:t>
            </a:r>
            <a:r>
              <a:rPr lang="ta-IN" sz="1600" smtClean="0"/>
              <a:t>          </a:t>
            </a:r>
            <a:r>
              <a:rPr lang="en-US" sz="1600" smtClean="0"/>
              <a:t>	</a:t>
            </a:r>
            <a:r>
              <a:rPr lang="ta-IN" sz="1600" smtClean="0"/>
              <a:t>ஓட+பார்த்தார் </a:t>
            </a:r>
            <a:r>
              <a:rPr lang="ta-IN" sz="1600" dirty="0" smtClean="0"/>
              <a:t>= ஓடப்பார்த்தார்  </a:t>
            </a:r>
          </a:p>
          <a:p>
            <a:pPr marL="0" indent="0">
              <a:buNone/>
            </a:pPr>
            <a:r>
              <a:rPr lang="ta-IN" sz="400" dirty="0" smtClean="0"/>
              <a:t>    </a:t>
            </a:r>
          </a:p>
          <a:p>
            <a:pPr marL="0" indent="0">
              <a:buNone/>
            </a:pPr>
            <a:r>
              <a:rPr lang="ta-IN" sz="600" dirty="0" smtClean="0"/>
              <a:t> 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3605231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2651</Words>
  <Application>Microsoft Office PowerPoint</Application>
  <PresentationFormat>On-screen Show (4:3)</PresentationFormat>
  <Paragraphs>550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 Unicode MS</vt:lpstr>
      <vt:lpstr>Arial</vt:lpstr>
      <vt:lpstr>Calibri</vt:lpstr>
      <vt:lpstr>Latha</vt:lpstr>
      <vt:lpstr>Times New Roman</vt:lpstr>
      <vt:lpstr>Office Theme</vt:lpstr>
      <vt:lpstr>PowerPoint Presentation</vt:lpstr>
      <vt:lpstr>வல்லெழுத்து மிகும் இடங்கள்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வல்லெழுத்து மிகா இடங்கள்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வல்லெழுத்து மிகும் இடங்கள்</dc:title>
  <dc:creator>ELCOT</dc:creator>
  <cp:lastModifiedBy>staff</cp:lastModifiedBy>
  <cp:revision>153</cp:revision>
  <dcterms:created xsi:type="dcterms:W3CDTF">2020-10-12T03:35:23Z</dcterms:created>
  <dcterms:modified xsi:type="dcterms:W3CDTF">2023-04-05T20:41:08Z</dcterms:modified>
</cp:coreProperties>
</file>